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259" r:id="rId4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面向对象和内置对象" id="{E2ED5C09-C614-4D88-AA20-2FCA6206DA47}">
          <p14:sldIdLst>
            <p14:sldId id="256"/>
          </p14:sldIdLst>
        </p14:section>
        <p14:section name="JavaScript第四天" id="{183D28FE-855C-407C-83A5-153446AEDA27}">
          <p14:sldIdLst>
            <p14:sldId id="267"/>
            <p14:sldId id="268"/>
            <p14:sldId id="269"/>
          </p14:sldIdLst>
        </p14:section>
        <p14:section name="面向对象概念" id="{CB86AFD6-BF0E-4029-9C9B-5C2E0DB6FAE7}">
          <p14:sldIdLst>
            <p14:sldId id="270"/>
          </p14:sldIdLst>
        </p14:section>
        <p14:section name="JavaScript中的对象" id="{5DAF0CC9-6717-4FDA-85B5-EE89527F2340}">
          <p14:sldIdLst>
            <p14:sldId id="271"/>
            <p14:sldId id="272"/>
            <p14:sldId id="273"/>
            <p14:sldId id="274"/>
          </p14:sldIdLst>
        </p14:section>
        <p14:section name="自定义构造函数" id="{CAD8C710-78EC-42F1-B1CF-69E19129471D}">
          <p14:sldIdLst>
            <p14:sldId id="275"/>
            <p14:sldId id="276"/>
            <p14:sldId id="277"/>
          </p14:sldIdLst>
        </p14:section>
        <p14:section name="JSON介绍" id="{3D2DDFBD-C70F-42B0-B78A-4CEDB88BBE99}">
          <p14:sldIdLst>
            <p14:sldId id="278"/>
          </p14:sldIdLst>
        </p14:section>
        <p14:section name="遍历对象及遍历JSON案例" id="{721516E9-ECA6-401A-A56E-8EBAC6977789}">
          <p14:sldIdLst>
            <p14:sldId id="279"/>
          </p14:sldIdLst>
        </p14:section>
        <p14:section name="基本类型和复杂类型" id="{44595C8C-C5FA-4245-A18E-FEB965504F57}">
          <p14:sldIdLst>
            <p14:sldId id="280"/>
            <p14:sldId id="281"/>
            <p14:sldId id="282"/>
            <p14:sldId id="283"/>
            <p14:sldId id="284"/>
          </p14:sldIdLst>
        </p14:section>
        <p14:section name="数组Array" id="{5B353E18-6B1F-4165-BBA5-4B97FA19D004}">
          <p14:sldIdLst>
            <p14:sldId id="285"/>
            <p14:sldId id="286"/>
            <p14:sldId id="287"/>
            <p14:sldId id="288"/>
            <p14:sldId id="289"/>
          </p14:sldIdLst>
        </p14:section>
        <p14:section name="日期对象Date" id="{C021D45A-DA97-4DAB-A839-AA2437C3DBB0}">
          <p14:sldIdLst>
            <p14:sldId id="290"/>
            <p14:sldId id="291"/>
            <p14:sldId id="292"/>
            <p14:sldId id="293"/>
            <p14:sldId id="294"/>
            <p14:sldId id="295"/>
          </p14:sldIdLst>
        </p14:section>
        <p14:section name="基本包装类型" id="{5299C8E7-3D74-4818-8B53-59BB79775605}">
          <p14:sldIdLst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</p14:sldIdLst>
        </p14:section>
        <p14:section name="Math" id="{3CA40744-6892-43FB-83B9-D0D48F072811}">
          <p14:sldIdLst>
            <p14:sldId id="306"/>
            <p14:sldId id="307"/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9" d="100"/>
          <a:sy n="99" d="100"/>
        </p:scale>
        <p:origin x="-357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AA8F0-6A93-42D4-BD30-CC52BFAF4044}" type="datetimeFigureOut">
              <a:rPr lang="zh-CN" altLang="en-US" smtClean="0"/>
              <a:t>2016/9/12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1D565E-31F4-4A3A-B9F1-A33C10CEC4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6003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DF45C-9D5C-4DA8-8649-260B653F269D}" type="datetimeFigureOut">
              <a:rPr lang="zh-CN" altLang="en-US" smtClean="0"/>
              <a:t>2016/9/12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EB7F0C-B8A5-44B5-AC61-84596CABEF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610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帅</a:t>
            </a:r>
            <a:r>
              <a:rPr lang="en-US" altLang="zh-CN" dirty="0"/>
              <a:t>,</a:t>
            </a:r>
            <a:r>
              <a:rPr lang="zh-CN" altLang="en-US" dirty="0"/>
              <a:t>有钱</a:t>
            </a:r>
            <a:r>
              <a:rPr lang="en-US" altLang="zh-CN" dirty="0"/>
              <a:t>,</a:t>
            </a:r>
            <a:r>
              <a:rPr lang="zh-CN" altLang="en-US" dirty="0"/>
              <a:t>自信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B7F0C-B8A5-44B5-AC61-84596CABEF8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254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76C6A-2CCF-CC4C-BA26-819EE780DA20}" type="slidenum"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687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de-DE" altLang="zh-CN" dirty="0"/>
              <a:t> //</a:t>
            </a:r>
            <a:r>
              <a:rPr kumimoji="1" lang="zh-CN" altLang="de-DE" dirty="0"/>
              <a:t>找所有的字符出现的位置</a:t>
            </a:r>
          </a:p>
          <a:p>
            <a:r>
              <a:rPr kumimoji="1" lang="zh-CN" altLang="de-DE" dirty="0"/>
              <a:t>        </a:t>
            </a:r>
            <a:r>
              <a:rPr kumimoji="1" lang="de-DE" altLang="zh-CN" dirty="0"/>
              <a:t>var str = "abcoefoxyozzopp";</a:t>
            </a:r>
          </a:p>
          <a:p>
            <a:r>
              <a:rPr kumimoji="1" lang="de-DE" altLang="zh-CN" dirty="0"/>
              <a:t>//        var arrayIndex = [];</a:t>
            </a:r>
          </a:p>
          <a:p>
            <a:r>
              <a:rPr kumimoji="1" lang="de-DE" altLang="zh-CN" dirty="0"/>
              <a:t>//</a:t>
            </a:r>
          </a:p>
          <a:p>
            <a:r>
              <a:rPr kumimoji="1" lang="de-DE" altLang="zh-CN" dirty="0"/>
              <a:t>//        var index = str.indexOf("o");</a:t>
            </a:r>
          </a:p>
          <a:p>
            <a:r>
              <a:rPr kumimoji="1" lang="de-DE" altLang="zh-CN" dirty="0"/>
              <a:t>//</a:t>
            </a:r>
          </a:p>
          <a:p>
            <a:r>
              <a:rPr kumimoji="1" lang="de-DE" altLang="zh-CN" dirty="0"/>
              <a:t>//        while (index &gt; -1) {</a:t>
            </a:r>
          </a:p>
          <a:p>
            <a:r>
              <a:rPr kumimoji="1" lang="de-DE" altLang="zh-CN" dirty="0"/>
              <a:t>//            arrayIndex.push(index);</a:t>
            </a:r>
          </a:p>
          <a:p>
            <a:r>
              <a:rPr kumimoji="1" lang="de-DE" altLang="zh-CN" dirty="0"/>
              <a:t>//            index = str.indexOf("o",index + 1);</a:t>
            </a:r>
          </a:p>
          <a:p>
            <a:r>
              <a:rPr kumimoji="1" lang="de-DE" altLang="zh-CN" dirty="0"/>
              <a:t>//        }</a:t>
            </a:r>
          </a:p>
          <a:p>
            <a:r>
              <a:rPr kumimoji="1" lang="de-DE" altLang="zh-CN" dirty="0"/>
              <a:t>//        console.log(arrayIndex);</a:t>
            </a:r>
          </a:p>
          <a:p>
            <a:endParaRPr kumimoji="1" lang="de-DE" altLang="zh-CN" dirty="0"/>
          </a:p>
          <a:p>
            <a:endParaRPr kumimoji="1" lang="de-DE" altLang="zh-CN" dirty="0"/>
          </a:p>
          <a:p>
            <a:endParaRPr kumimoji="1" lang="de-DE" altLang="zh-CN" dirty="0"/>
          </a:p>
          <a:p>
            <a:r>
              <a:rPr kumimoji="1" lang="de-DE" altLang="zh-CN" dirty="0"/>
              <a:t>        //</a:t>
            </a:r>
            <a:r>
              <a:rPr kumimoji="1" lang="zh-CN" altLang="de-DE" dirty="0"/>
              <a:t>把所有</a:t>
            </a:r>
            <a:r>
              <a:rPr kumimoji="1" lang="de-DE" altLang="zh-CN" dirty="0"/>
              <a:t>o</a:t>
            </a:r>
            <a:r>
              <a:rPr kumimoji="1" lang="zh-CN" altLang="de-DE" dirty="0"/>
              <a:t>替换成</a:t>
            </a:r>
            <a:r>
              <a:rPr kumimoji="1" lang="de-DE" altLang="zh-CN" dirty="0"/>
              <a:t>!</a:t>
            </a:r>
          </a:p>
          <a:p>
            <a:r>
              <a:rPr kumimoji="1" lang="de-DE" altLang="zh-CN" dirty="0"/>
              <a:t>//        var index = -1;</a:t>
            </a:r>
          </a:p>
          <a:p>
            <a:r>
              <a:rPr kumimoji="1" lang="de-DE" altLang="zh-CN" dirty="0"/>
              <a:t>//        do {</a:t>
            </a:r>
          </a:p>
          <a:p>
            <a:r>
              <a:rPr kumimoji="1" lang="de-DE" altLang="zh-CN" dirty="0"/>
              <a:t>//            str = str.replace("o","!");</a:t>
            </a:r>
          </a:p>
          <a:p>
            <a:r>
              <a:rPr kumimoji="1" lang="de-DE" altLang="zh-CN" dirty="0"/>
              <a:t>//            index = str.indexOf("o");</a:t>
            </a:r>
          </a:p>
          <a:p>
            <a:r>
              <a:rPr kumimoji="1" lang="de-DE" altLang="zh-CN" dirty="0"/>
              <a:t>//        }while(index &gt; -1);</a:t>
            </a:r>
          </a:p>
          <a:p>
            <a:r>
              <a:rPr kumimoji="1" lang="de-DE" altLang="zh-CN" dirty="0"/>
              <a:t>//</a:t>
            </a:r>
          </a:p>
          <a:p>
            <a:r>
              <a:rPr kumimoji="1" lang="de-DE" altLang="zh-CN" dirty="0"/>
              <a:t>//        console.log(str);</a:t>
            </a:r>
          </a:p>
          <a:p>
            <a:endParaRPr kumimoji="1" lang="de-DE" altLang="zh-CN" dirty="0"/>
          </a:p>
          <a:p>
            <a:r>
              <a:rPr kumimoji="1" lang="zh-CN" altLang="zh-CN" dirty="0"/>
              <a:t>-</a:t>
            </a:r>
            <a:r>
              <a:rPr kumimoji="1" lang="en-US" altLang="zh-CN" dirty="0"/>
              <a:t>----------------------</a:t>
            </a:r>
          </a:p>
          <a:p>
            <a:r>
              <a:rPr kumimoji="1" lang="en-US" altLang="zh-CN" dirty="0"/>
              <a:t>//        </a:t>
            </a:r>
            <a:r>
              <a:rPr kumimoji="1" lang="zh-CN" altLang="en-US" dirty="0"/>
              <a:t>判断一个字符串中出现次数最多的字符，统计这个次数</a:t>
            </a:r>
          </a:p>
          <a:p>
            <a:r>
              <a:rPr kumimoji="1" lang="zh-CN" altLang="en-US" dirty="0"/>
              <a:t>        </a:t>
            </a:r>
            <a:r>
              <a:rPr kumimoji="1" lang="en-US" altLang="zh-CN" dirty="0" err="1"/>
              <a:t>var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str</a:t>
            </a:r>
            <a:r>
              <a:rPr kumimoji="1" lang="en-US" altLang="zh-CN" dirty="0"/>
              <a:t> = "aadsfasgewrkljsfoawieou2398klasjdfaa";</a:t>
            </a:r>
          </a:p>
          <a:p>
            <a:r>
              <a:rPr kumimoji="1" lang="en-US" altLang="zh-CN" dirty="0"/>
              <a:t>        </a:t>
            </a:r>
            <a:r>
              <a:rPr kumimoji="1" lang="en-US" altLang="zh-CN" dirty="0" err="1"/>
              <a:t>var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obj</a:t>
            </a:r>
            <a:r>
              <a:rPr kumimoji="1" lang="en-US" altLang="zh-CN" dirty="0"/>
              <a:t> = {};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        //</a:t>
            </a:r>
            <a:r>
              <a:rPr kumimoji="1" lang="zh-CN" altLang="en-US" dirty="0"/>
              <a:t>统计出每一个字符出现的次数</a:t>
            </a:r>
          </a:p>
          <a:p>
            <a:r>
              <a:rPr kumimoji="1" lang="zh-CN" altLang="en-US" dirty="0"/>
              <a:t>        </a:t>
            </a:r>
            <a:r>
              <a:rPr kumimoji="1" lang="en-US" altLang="zh-CN" dirty="0"/>
              <a:t>for (</a:t>
            </a:r>
            <a:r>
              <a:rPr kumimoji="1" lang="en-US" altLang="zh-CN" dirty="0" err="1"/>
              <a:t>var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 = 0,length = </a:t>
            </a:r>
            <a:r>
              <a:rPr kumimoji="1" lang="en-US" altLang="zh-CN" dirty="0" err="1"/>
              <a:t>str.length</a:t>
            </a:r>
            <a:r>
              <a:rPr kumimoji="1" lang="en-US" altLang="zh-CN" dirty="0"/>
              <a:t>; 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 &lt; length; 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++) {</a:t>
            </a:r>
          </a:p>
          <a:p>
            <a:r>
              <a:rPr kumimoji="1" lang="en-US" altLang="zh-CN" dirty="0"/>
              <a:t>            </a:t>
            </a:r>
            <a:r>
              <a:rPr kumimoji="1" lang="en-US" altLang="zh-CN" dirty="0" err="1"/>
              <a:t>var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ch</a:t>
            </a:r>
            <a:r>
              <a:rPr kumimoji="1" lang="en-US" altLang="zh-CN" dirty="0"/>
              <a:t> = </a:t>
            </a:r>
            <a:r>
              <a:rPr kumimoji="1" lang="en-US" altLang="zh-CN" dirty="0" err="1"/>
              <a:t>str.charAt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); //</a:t>
            </a:r>
            <a:r>
              <a:rPr kumimoji="1" lang="zh-CN" altLang="en-US" dirty="0"/>
              <a:t>当前遍历到的字符</a:t>
            </a:r>
          </a:p>
          <a:p>
            <a:r>
              <a:rPr kumimoji="1" lang="zh-CN" altLang="en-US" dirty="0"/>
              <a:t>            </a:t>
            </a:r>
            <a:r>
              <a:rPr kumimoji="1" lang="en-US" altLang="zh-CN" dirty="0"/>
              <a:t>//</a:t>
            </a:r>
            <a:r>
              <a:rPr kumimoji="1" lang="zh-CN" altLang="en-US" dirty="0"/>
              <a:t>判断</a:t>
            </a:r>
            <a:r>
              <a:rPr kumimoji="1" lang="en-US" altLang="zh-CN" dirty="0" err="1"/>
              <a:t>obj</a:t>
            </a:r>
            <a:r>
              <a:rPr kumimoji="1" lang="zh-CN" altLang="en-US" dirty="0"/>
              <a:t>中是否已经有对应的属性值</a:t>
            </a:r>
          </a:p>
          <a:p>
            <a:r>
              <a:rPr kumimoji="1" lang="zh-CN" altLang="en-US" dirty="0"/>
              <a:t>            </a:t>
            </a:r>
            <a:r>
              <a:rPr kumimoji="1" lang="en-US" altLang="zh-CN" dirty="0"/>
              <a:t>if (</a:t>
            </a:r>
            <a:r>
              <a:rPr kumimoji="1" lang="en-US" altLang="zh-CN" dirty="0" err="1"/>
              <a:t>obj</a:t>
            </a:r>
            <a:r>
              <a:rPr kumimoji="1" lang="en-US" altLang="zh-CN" dirty="0"/>
              <a:t>[</a:t>
            </a:r>
            <a:r>
              <a:rPr kumimoji="1" lang="en-US" altLang="zh-CN" dirty="0" err="1"/>
              <a:t>ch</a:t>
            </a:r>
            <a:r>
              <a:rPr kumimoji="1" lang="en-US" altLang="zh-CN" dirty="0"/>
              <a:t>]) {</a:t>
            </a:r>
          </a:p>
          <a:p>
            <a:r>
              <a:rPr kumimoji="1" lang="en-US" altLang="zh-CN" dirty="0"/>
              <a:t>                //</a:t>
            </a:r>
            <a:r>
              <a:rPr kumimoji="1" lang="zh-CN" altLang="en-US" dirty="0"/>
              <a:t>如果有了，值累加</a:t>
            </a:r>
          </a:p>
          <a:p>
            <a:r>
              <a:rPr kumimoji="1" lang="zh-CN" altLang="en-US" dirty="0"/>
              <a:t>                </a:t>
            </a:r>
            <a:r>
              <a:rPr kumimoji="1" lang="en-US" altLang="zh-CN" dirty="0" err="1"/>
              <a:t>obj</a:t>
            </a:r>
            <a:r>
              <a:rPr kumimoji="1" lang="en-US" altLang="zh-CN" dirty="0"/>
              <a:t>[</a:t>
            </a:r>
            <a:r>
              <a:rPr kumimoji="1" lang="en-US" altLang="zh-CN" dirty="0" err="1"/>
              <a:t>ch</a:t>
            </a:r>
            <a:r>
              <a:rPr kumimoji="1" lang="en-US" altLang="zh-CN" dirty="0"/>
              <a:t>] ++;</a:t>
            </a:r>
          </a:p>
          <a:p>
            <a:r>
              <a:rPr kumimoji="1" lang="en-US" altLang="zh-CN" dirty="0"/>
              <a:t>            }else {</a:t>
            </a:r>
          </a:p>
          <a:p>
            <a:r>
              <a:rPr kumimoji="1" lang="en-US" altLang="zh-CN" dirty="0"/>
              <a:t>                //</a:t>
            </a:r>
            <a:r>
              <a:rPr kumimoji="1" lang="zh-CN" altLang="en-US" dirty="0"/>
              <a:t>如果没有，设置值为</a:t>
            </a:r>
            <a:r>
              <a:rPr kumimoji="1" lang="en-US" altLang="zh-CN" dirty="0"/>
              <a:t>1 </a:t>
            </a:r>
            <a:r>
              <a:rPr kumimoji="1" lang="zh-CN" altLang="en-US" dirty="0"/>
              <a:t>，出现</a:t>
            </a:r>
            <a:r>
              <a:rPr kumimoji="1" lang="en-US" altLang="zh-CN" dirty="0"/>
              <a:t>1</a:t>
            </a:r>
            <a:r>
              <a:rPr kumimoji="1" lang="zh-CN" altLang="en-US" dirty="0"/>
              <a:t>次</a:t>
            </a:r>
          </a:p>
          <a:p>
            <a:r>
              <a:rPr kumimoji="1" lang="zh-CN" altLang="en-US" dirty="0"/>
              <a:t>                </a:t>
            </a:r>
            <a:r>
              <a:rPr kumimoji="1" lang="en-US" altLang="zh-CN" dirty="0" err="1"/>
              <a:t>obj</a:t>
            </a:r>
            <a:r>
              <a:rPr kumimoji="1" lang="en-US" altLang="zh-CN" dirty="0"/>
              <a:t>[</a:t>
            </a:r>
            <a:r>
              <a:rPr kumimoji="1" lang="en-US" altLang="zh-CN" dirty="0" err="1"/>
              <a:t>ch</a:t>
            </a:r>
            <a:r>
              <a:rPr kumimoji="1" lang="en-US" altLang="zh-CN" dirty="0"/>
              <a:t>] = 1;</a:t>
            </a:r>
          </a:p>
          <a:p>
            <a:r>
              <a:rPr kumimoji="1" lang="en-US" altLang="zh-CN" dirty="0"/>
              <a:t>            }</a:t>
            </a:r>
          </a:p>
          <a:p>
            <a:r>
              <a:rPr kumimoji="1" lang="en-US" altLang="zh-CN" dirty="0"/>
              <a:t>        }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        //</a:t>
            </a:r>
            <a:r>
              <a:rPr kumimoji="1" lang="zh-CN" altLang="en-US" dirty="0"/>
              <a:t>找出现最多的字符和次数</a:t>
            </a:r>
          </a:p>
          <a:p>
            <a:r>
              <a:rPr kumimoji="1" lang="zh-CN" altLang="en-US" dirty="0"/>
              <a:t>        </a:t>
            </a:r>
            <a:r>
              <a:rPr kumimoji="1" lang="en-US" altLang="zh-CN" dirty="0" err="1"/>
              <a:t>var</a:t>
            </a:r>
            <a:r>
              <a:rPr kumimoji="1" lang="en-US" altLang="zh-CN" dirty="0"/>
              <a:t> max = 0;</a:t>
            </a:r>
          </a:p>
          <a:p>
            <a:r>
              <a:rPr kumimoji="1" lang="en-US" altLang="zh-CN" dirty="0"/>
              <a:t>        </a:t>
            </a:r>
            <a:r>
              <a:rPr kumimoji="1" lang="en-US" altLang="zh-CN" dirty="0" err="1"/>
              <a:t>var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ch</a:t>
            </a:r>
            <a:r>
              <a:rPr kumimoji="1" lang="en-US" altLang="zh-CN" dirty="0"/>
              <a:t> = "";</a:t>
            </a:r>
          </a:p>
          <a:p>
            <a:r>
              <a:rPr kumimoji="1" lang="en-US" altLang="zh-CN" dirty="0"/>
              <a:t>        for(</a:t>
            </a:r>
            <a:r>
              <a:rPr kumimoji="1" lang="en-US" altLang="zh-CN" dirty="0" err="1"/>
              <a:t>var</a:t>
            </a:r>
            <a:r>
              <a:rPr kumimoji="1" lang="en-US" altLang="zh-CN" dirty="0"/>
              <a:t> key in </a:t>
            </a:r>
            <a:r>
              <a:rPr kumimoji="1" lang="en-US" altLang="zh-CN" dirty="0" err="1"/>
              <a:t>obj</a:t>
            </a:r>
            <a:r>
              <a:rPr kumimoji="1" lang="en-US" altLang="zh-CN" dirty="0"/>
              <a:t>) {</a:t>
            </a:r>
          </a:p>
          <a:p>
            <a:r>
              <a:rPr kumimoji="1" lang="en-US" altLang="zh-CN" dirty="0"/>
              <a:t>            if (</a:t>
            </a:r>
            <a:r>
              <a:rPr kumimoji="1" lang="en-US" altLang="zh-CN" dirty="0" err="1"/>
              <a:t>obj</a:t>
            </a:r>
            <a:r>
              <a:rPr kumimoji="1" lang="en-US" altLang="zh-CN" dirty="0"/>
              <a:t>[key] &gt; max) {</a:t>
            </a:r>
          </a:p>
          <a:p>
            <a:r>
              <a:rPr kumimoji="1" lang="en-US" altLang="zh-CN" dirty="0"/>
              <a:t>                max = </a:t>
            </a:r>
            <a:r>
              <a:rPr kumimoji="1" lang="en-US" altLang="zh-CN" dirty="0" err="1"/>
              <a:t>obj</a:t>
            </a:r>
            <a:r>
              <a:rPr kumimoji="1" lang="en-US" altLang="zh-CN" dirty="0"/>
              <a:t>[key];</a:t>
            </a:r>
          </a:p>
          <a:p>
            <a:r>
              <a:rPr kumimoji="1" lang="en-US" altLang="zh-CN" dirty="0"/>
              <a:t>                </a:t>
            </a:r>
            <a:r>
              <a:rPr kumimoji="1" lang="en-US" altLang="zh-CN" dirty="0" err="1"/>
              <a:t>ch</a:t>
            </a:r>
            <a:r>
              <a:rPr kumimoji="1" lang="en-US" altLang="zh-CN" dirty="0"/>
              <a:t> = key;  //</a:t>
            </a:r>
            <a:r>
              <a:rPr kumimoji="1" lang="zh-CN" altLang="en-US" dirty="0"/>
              <a:t>字符</a:t>
            </a:r>
          </a:p>
          <a:p>
            <a:r>
              <a:rPr kumimoji="1" lang="zh-CN" altLang="en-US" dirty="0"/>
              <a:t>            </a:t>
            </a:r>
            <a:r>
              <a:rPr kumimoji="1" lang="en-US" altLang="zh-CN" dirty="0"/>
              <a:t>}</a:t>
            </a:r>
          </a:p>
          <a:p>
            <a:r>
              <a:rPr kumimoji="1" lang="en-US" altLang="zh-CN" dirty="0"/>
              <a:t>        }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        console.log("</a:t>
            </a:r>
            <a:r>
              <a:rPr kumimoji="1" lang="zh-CN" altLang="en-US" dirty="0"/>
              <a:t>次数：</a:t>
            </a:r>
            <a:r>
              <a:rPr kumimoji="1" lang="en-US" altLang="zh-CN" dirty="0"/>
              <a:t>" + max);</a:t>
            </a:r>
          </a:p>
          <a:p>
            <a:r>
              <a:rPr kumimoji="1" lang="en-US" altLang="zh-CN" dirty="0"/>
              <a:t>        console.log("</a:t>
            </a:r>
            <a:r>
              <a:rPr kumimoji="1" lang="zh-CN" altLang="en-US" dirty="0"/>
              <a:t>字符：</a:t>
            </a:r>
            <a:r>
              <a:rPr kumimoji="1" lang="en-US" altLang="zh-CN" dirty="0"/>
              <a:t>" + </a:t>
            </a:r>
            <a:r>
              <a:rPr kumimoji="1" lang="en-US" altLang="zh-CN" dirty="0" err="1"/>
              <a:t>ch</a:t>
            </a:r>
            <a:r>
              <a:rPr kumimoji="1" lang="en-US" altLang="zh-CN" dirty="0"/>
              <a:t>);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76C6A-2CCF-CC4C-BA26-819EE780DA20}" type="slidenum"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665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  <a:t>2016/9/12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  <a:t>2016/9/12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8474" y="623504"/>
            <a:ext cx="8128599" cy="827471"/>
          </a:xfrm>
        </p:spPr>
        <p:txBody>
          <a:bodyPr/>
          <a:lstStyle>
            <a:lvl1pPr>
              <a:defRPr b="0" i="0">
                <a:latin typeface="Eurostile"/>
                <a:cs typeface="Eurostile"/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8474" y="1450976"/>
            <a:ext cx="8128599" cy="4675188"/>
          </a:xfrm>
        </p:spPr>
        <p:txBody>
          <a:bodyPr/>
          <a:lstStyle>
            <a:lvl1pPr>
              <a:defRPr>
                <a:latin typeface="Eurostile"/>
                <a:cs typeface="Eurostile"/>
              </a:defRPr>
            </a:lvl1pPr>
            <a:lvl2pPr>
              <a:defRPr>
                <a:latin typeface="Eurostile"/>
                <a:cs typeface="Eurostile"/>
              </a:defRPr>
            </a:lvl2pPr>
            <a:lvl3pPr>
              <a:defRPr>
                <a:latin typeface="Eurostile"/>
                <a:cs typeface="Eurostile"/>
              </a:defRPr>
            </a:lvl3pPr>
            <a:lvl4pPr>
              <a:defRPr>
                <a:latin typeface="Eurostile"/>
                <a:cs typeface="Eurostile"/>
              </a:defRPr>
            </a:lvl4pPr>
            <a:lvl5pPr>
              <a:defRPr>
                <a:latin typeface="Eurostile"/>
                <a:cs typeface="Eurostile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CN" altLang="en-US" dirty="0"/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457200" y="1320735"/>
            <a:ext cx="8229600" cy="0"/>
          </a:xfrm>
          <a:prstGeom prst="line">
            <a:avLst/>
          </a:prstGeom>
          <a:noFill/>
          <a:ln w="38100">
            <a:solidFill>
              <a:srgbClr val="4F81BD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37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E6C31-EE7A-4411-A45C-DDF7D2352E4A}" type="datetimeFigureOut">
              <a:rPr lang="zh-CN" altLang="en-US" smtClean="0"/>
              <a:t>2016/9/12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04879" y="2660688"/>
            <a:ext cx="5724644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面向对象和内置对象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50122" y="3589382"/>
            <a:ext cx="1834156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讲师</a:t>
            </a:r>
            <a:r>
              <a:rPr lang="en-US" altLang="zh-CN" sz="3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小杨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自定义构造函数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21578" y="3008212"/>
            <a:ext cx="3683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这种构造函数都是</a:t>
            </a:r>
            <a:r>
              <a:rPr lang="en-US" altLang="zh-CN" dirty="0"/>
              <a:t>object</a:t>
            </a:r>
            <a:r>
              <a:rPr lang="zh-CN" altLang="en-US" dirty="0"/>
              <a:t>类型的</a:t>
            </a:r>
            <a:r>
              <a:rPr lang="en-US" altLang="zh-CN" dirty="0"/>
              <a:t>,</a:t>
            </a:r>
          </a:p>
          <a:p>
            <a:r>
              <a:rPr lang="zh-CN" altLang="en-US" dirty="0"/>
              <a:t>我们如何自定义构造函数</a:t>
            </a:r>
            <a:r>
              <a:rPr lang="en-US" altLang="zh-CN" dirty="0"/>
              <a:t>?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99" y="1450975"/>
            <a:ext cx="3590476" cy="1466667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21578" y="3639186"/>
            <a:ext cx="3992136" cy="3046988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//1.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开辟存储控件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存储创建新的对象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Object()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//2.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把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设置为当前对象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//3.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执行该函数中的代码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设置对象的属性和方法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//4.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返回创建新的对象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sayHi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我叫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stu1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老王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男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stu2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小明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女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stu1.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sayHi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stu2.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sayHi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862979" y="3731519"/>
            <a:ext cx="3764094" cy="2862322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因为对象就是无序的属性集合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可以看成是键值对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stu1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小杨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男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所以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可以这么玩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stu1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stu1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"name"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stu1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stu1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"age"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1000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动态为对象增加属性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;i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;i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obj[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i]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;i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;i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(obj[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i]);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52955" y="2917642"/>
            <a:ext cx="4652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Js</a:t>
            </a:r>
            <a:r>
              <a:rPr lang="zh-CN" altLang="en-US" dirty="0"/>
              <a:t>中对象</a:t>
            </a:r>
            <a:r>
              <a:rPr lang="en-US" altLang="zh-CN" dirty="0"/>
              <a:t>:</a:t>
            </a:r>
            <a:r>
              <a:rPr lang="zh-CN" altLang="en-US" dirty="0"/>
              <a:t>无序的属性集合</a:t>
            </a:r>
            <a:r>
              <a:rPr lang="en-US" altLang="zh-CN" dirty="0"/>
              <a:t>,</a:t>
            </a:r>
            <a:r>
              <a:rPr lang="zh-CN" altLang="en-US" dirty="0"/>
              <a:t>可以看成是键值对</a:t>
            </a:r>
            <a:endParaRPr lang="en-US" altLang="zh-CN" dirty="0"/>
          </a:p>
          <a:p>
            <a:r>
              <a:rPr lang="zh-CN" altLang="en-US" dirty="0"/>
              <a:t>案例</a:t>
            </a:r>
            <a:r>
              <a:rPr lang="en-US" altLang="zh-CN" dirty="0"/>
              <a:t>:</a:t>
            </a:r>
            <a:r>
              <a:rPr lang="zh-CN" altLang="en-US" dirty="0"/>
              <a:t>动态为对象添加属性</a:t>
            </a:r>
          </a:p>
        </p:txBody>
      </p:sp>
    </p:spTree>
    <p:extLst>
      <p:ext uri="{BB962C8B-B14F-4D97-AF65-F5344CB8AC3E}">
        <p14:creationId xmlns:p14="http://schemas.microsoft.com/office/powerpoint/2010/main" val="578017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总结</a:t>
            </a:r>
            <a:r>
              <a:rPr kumimoji="1" lang="en-US" altLang="zh-CN" dirty="0"/>
              <a:t>this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98474" y="1648178"/>
            <a:ext cx="83520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1.var </a:t>
            </a:r>
            <a:r>
              <a:rPr lang="en-US" altLang="zh-CN" dirty="0" err="1"/>
              <a:t>obj</a:t>
            </a:r>
            <a:r>
              <a:rPr lang="en-US" altLang="zh-CN" dirty="0"/>
              <a:t>=new Object();</a:t>
            </a:r>
          </a:p>
          <a:p>
            <a:r>
              <a:rPr lang="en-US" altLang="zh-CN" dirty="0" err="1"/>
              <a:t>obj.sayHi</a:t>
            </a:r>
            <a:r>
              <a:rPr lang="en-US" altLang="zh-CN" dirty="0"/>
              <a:t>();</a:t>
            </a:r>
            <a:r>
              <a:rPr lang="zh-CN" altLang="en-US" dirty="0"/>
              <a:t>此时的</a:t>
            </a:r>
            <a:r>
              <a:rPr lang="en-US" altLang="zh-CN" dirty="0"/>
              <a:t>this</a:t>
            </a:r>
            <a:r>
              <a:rPr lang="zh-CN" altLang="en-US" dirty="0"/>
              <a:t>是谁</a:t>
            </a:r>
            <a:r>
              <a:rPr lang="en-US" altLang="zh-CN" dirty="0"/>
              <a:t>?</a:t>
            </a:r>
            <a:r>
              <a:rPr lang="en-US" altLang="zh-CN" dirty="0" err="1"/>
              <a:t>obj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构造函数中的</a:t>
            </a:r>
            <a:r>
              <a:rPr lang="en-US" altLang="zh-CN" dirty="0"/>
              <a:t>this</a:t>
            </a:r>
            <a:r>
              <a:rPr lang="zh-CN" altLang="en-US" dirty="0"/>
              <a:t>是谁</a:t>
            </a:r>
            <a:r>
              <a:rPr lang="en-US" altLang="zh-CN" dirty="0"/>
              <a:t>?</a:t>
            </a:r>
            <a:r>
              <a:rPr lang="zh-CN" altLang="en-US" dirty="0"/>
              <a:t>就是</a:t>
            </a:r>
            <a:r>
              <a:rPr lang="en-US" altLang="zh-CN" dirty="0"/>
              <a:t>new</a:t>
            </a:r>
            <a:r>
              <a:rPr lang="zh-CN" altLang="en-US" dirty="0"/>
              <a:t>的当前对象</a:t>
            </a:r>
            <a:endParaRPr lang="en-US" altLang="zh-CN" dirty="0"/>
          </a:p>
          <a:p>
            <a:r>
              <a:rPr lang="en-US" altLang="zh-CN" dirty="0"/>
              <a:t>3.function alert(){console.log(this)};</a:t>
            </a:r>
            <a:r>
              <a:rPr lang="zh-CN" altLang="en-US" dirty="0"/>
              <a:t>此时的</a:t>
            </a:r>
            <a:r>
              <a:rPr lang="en-US" altLang="zh-CN" dirty="0"/>
              <a:t>this</a:t>
            </a:r>
            <a:r>
              <a:rPr lang="zh-CN" altLang="en-US" dirty="0"/>
              <a:t>是谁</a:t>
            </a:r>
            <a:r>
              <a:rPr lang="en-US" altLang="zh-CN" dirty="0"/>
              <a:t>?window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7145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更简单的方式创建对象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4" y="1450975"/>
            <a:ext cx="4647619" cy="3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155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介绍</a:t>
            </a:r>
            <a:r>
              <a:rPr kumimoji="1" lang="en-US" altLang="zh-CN" dirty="0"/>
              <a:t>:JSON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98474" y="1648178"/>
            <a:ext cx="835201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FF0000"/>
                </a:solidFill>
              </a:rPr>
              <a:t>什么是</a:t>
            </a:r>
            <a:r>
              <a:rPr lang="en-US" altLang="zh-CN" sz="3000" b="1" dirty="0">
                <a:solidFill>
                  <a:srgbClr val="FF0000"/>
                </a:solidFill>
              </a:rPr>
              <a:t>JSON</a:t>
            </a:r>
          </a:p>
          <a:p>
            <a:pPr lvl="1"/>
            <a:r>
              <a:rPr lang="en-US" altLang="zh-CN" b="1" dirty="0">
                <a:solidFill>
                  <a:srgbClr val="FF0000"/>
                </a:solidFill>
              </a:rPr>
              <a:t>JavaScript Object Notation</a:t>
            </a:r>
            <a:r>
              <a:rPr lang="zh-CN" altLang="en-US" b="1" dirty="0">
                <a:solidFill>
                  <a:srgbClr val="FF0000"/>
                </a:solidFill>
              </a:rPr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JavaScript</a:t>
            </a:r>
            <a:r>
              <a:rPr lang="zh-CN" altLang="en-US" b="1" dirty="0">
                <a:solidFill>
                  <a:srgbClr val="FF0000"/>
                </a:solidFill>
              </a:rPr>
              <a:t>对象表示形式）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sz="2000" dirty="0"/>
              <a:t>JSON</a:t>
            </a:r>
            <a:r>
              <a:rPr lang="zh-CN" altLang="en-US" sz="2000" dirty="0"/>
              <a:t>和对象字面量的区别</a:t>
            </a:r>
            <a:endParaRPr lang="en-US" altLang="zh-CN" sz="2000" dirty="0"/>
          </a:p>
          <a:p>
            <a:r>
              <a:rPr lang="en-US" altLang="zh-CN" sz="2000" dirty="0"/>
              <a:t>JSON</a:t>
            </a:r>
            <a:r>
              <a:rPr lang="zh-CN" altLang="en-US" sz="2000" dirty="0"/>
              <a:t>的属性必须用双引号引起来，对象字面量可以省略</a:t>
            </a:r>
            <a:endParaRPr lang="en-US" altLang="zh-CN" sz="2000" dirty="0"/>
          </a:p>
          <a:p>
            <a:r>
              <a:rPr lang="zh-CN" altLang="en-US" sz="2000" dirty="0">
                <a:solidFill>
                  <a:srgbClr val="FF0000"/>
                </a:solidFill>
              </a:rPr>
              <a:t>区别</a:t>
            </a:r>
            <a:r>
              <a:rPr lang="en-US" altLang="zh-CN" sz="2000" dirty="0">
                <a:solidFill>
                  <a:srgbClr val="FF0000"/>
                </a:solidFill>
              </a:rPr>
              <a:t>:</a:t>
            </a:r>
            <a:r>
              <a:rPr lang="en-US" altLang="zh-CN" sz="2000" dirty="0" err="1">
                <a:solidFill>
                  <a:srgbClr val="FF0000"/>
                </a:solidFill>
              </a:rPr>
              <a:t>json</a:t>
            </a:r>
            <a:r>
              <a:rPr lang="zh-CN" altLang="en-US" sz="2000" dirty="0">
                <a:solidFill>
                  <a:srgbClr val="FF0000"/>
                </a:solidFill>
              </a:rPr>
              <a:t>键有双引号</a:t>
            </a:r>
            <a:r>
              <a:rPr lang="en-US" altLang="zh-CN" sz="2000" dirty="0">
                <a:solidFill>
                  <a:srgbClr val="FF0000"/>
                </a:solidFill>
              </a:rPr>
              <a:t>,</a:t>
            </a:r>
            <a:r>
              <a:rPr lang="en-US" altLang="zh-CN" sz="2000" dirty="0" err="1">
                <a:solidFill>
                  <a:srgbClr val="FF0000"/>
                </a:solidFill>
              </a:rPr>
              <a:t>json</a:t>
            </a:r>
            <a:r>
              <a:rPr lang="zh-CN" altLang="en-US" sz="2000" dirty="0">
                <a:solidFill>
                  <a:srgbClr val="FF0000"/>
                </a:solidFill>
              </a:rPr>
              <a:t>仅仅是数据的一种描述形式而已，一种规范，所以</a:t>
            </a:r>
            <a:r>
              <a:rPr lang="en-US" altLang="zh-CN" sz="2000" dirty="0">
                <a:solidFill>
                  <a:srgbClr val="FF0000"/>
                </a:solidFill>
              </a:rPr>
              <a:t>,</a:t>
            </a:r>
            <a:r>
              <a:rPr lang="zh-CN" altLang="en-US" sz="2000" dirty="0">
                <a:solidFill>
                  <a:srgbClr val="FF0000"/>
                </a:solidFill>
              </a:rPr>
              <a:t>不同语言之间都可以使用</a:t>
            </a:r>
            <a:r>
              <a:rPr lang="en-US" altLang="zh-CN" sz="2000" dirty="0">
                <a:solidFill>
                  <a:srgbClr val="FF0000"/>
                </a:solidFill>
              </a:rPr>
              <a:t>,</a:t>
            </a:r>
            <a:r>
              <a:rPr lang="zh-CN" altLang="en-US" sz="2000" dirty="0">
                <a:solidFill>
                  <a:srgbClr val="FF0000"/>
                </a:solidFill>
              </a:rPr>
              <a:t>将来解析数据的时候不带双引号会出错的。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267" y="4093930"/>
            <a:ext cx="3114286" cy="2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429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遍历对象的属性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98474" y="1648178"/>
            <a:ext cx="83520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for</a:t>
            </a:r>
            <a:r>
              <a:rPr lang="zh-CN" altLang="en-US" sz="2000" dirty="0"/>
              <a:t>循环可以遍历有序的数据</a:t>
            </a:r>
            <a:r>
              <a:rPr lang="en-US" altLang="zh-CN" sz="2000" dirty="0"/>
              <a:t>,</a:t>
            </a:r>
            <a:r>
              <a:rPr lang="zh-CN" altLang="en-US" sz="2000" dirty="0"/>
              <a:t>如数组</a:t>
            </a:r>
            <a:r>
              <a:rPr lang="en-US" altLang="zh-CN" sz="2000" dirty="0"/>
              <a:t>,</a:t>
            </a:r>
            <a:r>
              <a:rPr lang="zh-CN" altLang="en-US" sz="2000" dirty="0"/>
              <a:t>但是无法遍历对象中的属性</a:t>
            </a:r>
            <a:r>
              <a:rPr lang="en-US" altLang="zh-CN" sz="2000" dirty="0"/>
              <a:t>,</a:t>
            </a:r>
            <a:r>
              <a:rPr lang="zh-CN" altLang="en-US" sz="2000" dirty="0"/>
              <a:t>因为对象中属性是无序的集合</a:t>
            </a:r>
            <a:r>
              <a:rPr lang="en-US" altLang="zh-CN" sz="2000" dirty="0"/>
              <a:t>,</a:t>
            </a:r>
            <a:r>
              <a:rPr lang="zh-CN" altLang="en-US" sz="2000" dirty="0"/>
              <a:t>那么如何变量对象中的属性呢</a:t>
            </a:r>
            <a:r>
              <a:rPr lang="en-US" altLang="zh-CN" sz="2000" dirty="0"/>
              <a:t>?</a:t>
            </a:r>
          </a:p>
          <a:p>
            <a:r>
              <a:rPr lang="en-US" altLang="zh-CN" sz="2000" dirty="0"/>
              <a:t>for-in</a:t>
            </a:r>
            <a:r>
              <a:rPr lang="zh-CN" altLang="en-US" sz="2000" dirty="0"/>
              <a:t>循环</a:t>
            </a:r>
            <a:endParaRPr lang="en-US" altLang="zh-CN" sz="2000" dirty="0"/>
          </a:p>
          <a:p>
            <a:r>
              <a:rPr lang="zh-CN" altLang="en-US" sz="2000" dirty="0"/>
              <a:t>语法</a:t>
            </a:r>
            <a:r>
              <a:rPr lang="en-US" altLang="zh-CN" sz="2000" dirty="0"/>
              <a:t>:</a:t>
            </a:r>
          </a:p>
          <a:p>
            <a:r>
              <a:rPr lang="en-US" altLang="zh-CN" sz="2000" dirty="0"/>
              <a:t>for(</a:t>
            </a:r>
            <a:r>
              <a:rPr lang="en-US" altLang="zh-CN" sz="2000" dirty="0" err="1"/>
              <a:t>var</a:t>
            </a:r>
            <a:r>
              <a:rPr lang="en-US" altLang="zh-CN" sz="2000" dirty="0"/>
              <a:t> key in object){</a:t>
            </a:r>
          </a:p>
          <a:p>
            <a:r>
              <a:rPr lang="en-US" altLang="zh-CN" sz="2000" dirty="0"/>
              <a:t>}</a:t>
            </a:r>
            <a:endParaRPr lang="zh-CN" altLang="en-US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3566246"/>
            <a:ext cx="3285714" cy="294285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75376" y="2861043"/>
            <a:ext cx="3018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注意</a:t>
            </a:r>
            <a:r>
              <a:rPr lang="en-US" altLang="zh-CN" dirty="0"/>
              <a:t>:</a:t>
            </a:r>
            <a:r>
              <a:rPr lang="en-US" altLang="zh-CN" dirty="0" err="1"/>
              <a:t>obj.key</a:t>
            </a:r>
            <a:r>
              <a:rPr lang="zh-CN" altLang="en-US" dirty="0"/>
              <a:t>是</a:t>
            </a:r>
            <a:r>
              <a:rPr lang="en-US" altLang="zh-CN" dirty="0"/>
              <a:t>undefined,</a:t>
            </a:r>
            <a:r>
              <a:rPr lang="zh-CN" altLang="en-US" dirty="0"/>
              <a:t>因为</a:t>
            </a:r>
            <a:r>
              <a:rPr lang="en-US" altLang="zh-CN" dirty="0" err="1"/>
              <a:t>obj</a:t>
            </a:r>
            <a:r>
              <a:rPr lang="zh-CN" altLang="en-US" dirty="0"/>
              <a:t>对象中没有</a:t>
            </a:r>
            <a:r>
              <a:rPr lang="en-US" altLang="zh-CN" dirty="0"/>
              <a:t>key</a:t>
            </a:r>
            <a:r>
              <a:rPr lang="zh-CN" altLang="en-US" dirty="0"/>
              <a:t>这个属性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481" y="3714433"/>
            <a:ext cx="3323809" cy="138095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799" y="5095385"/>
            <a:ext cx="5547946" cy="141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92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基本类型和引用类型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98474" y="1648178"/>
            <a:ext cx="80210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</a:rPr>
              <a:t>JavaScript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中的数据类型分为两类：基本类型和引用类型</a:t>
            </a:r>
            <a:endParaRPr kumimoji="1" lang="en-US" altLang="zh-CN" sz="2400" b="1" dirty="0">
              <a:solidFill>
                <a:srgbClr val="FF0000"/>
              </a:solidFill>
            </a:endParaRPr>
          </a:p>
          <a:p>
            <a:r>
              <a:rPr kumimoji="1" lang="zh-CN" altLang="en-US" sz="2400" b="1" dirty="0">
                <a:solidFill>
                  <a:srgbClr val="FF0000"/>
                </a:solidFill>
              </a:rPr>
              <a:t>基本类型：直接存储值，画图解释</a:t>
            </a:r>
            <a:endParaRPr kumimoji="1" lang="en-US" altLang="zh-CN" sz="2400" b="1" dirty="0">
              <a:solidFill>
                <a:srgbClr val="FF0000"/>
              </a:solidFill>
            </a:endParaRPr>
          </a:p>
          <a:p>
            <a:pPr lvl="1"/>
            <a:r>
              <a:rPr lang="en-US" altLang="zh-CN" sz="2400" b="1" dirty="0">
                <a:solidFill>
                  <a:srgbClr val="FF0000"/>
                </a:solidFill>
              </a:rPr>
              <a:t>Number</a:t>
            </a:r>
            <a:r>
              <a:rPr lang="zh-CN" altLang="zh-CN" sz="2400" b="1" dirty="0">
                <a:solidFill>
                  <a:srgbClr val="FF0000"/>
                </a:solidFill>
              </a:rPr>
              <a:t>、</a:t>
            </a:r>
            <a:r>
              <a:rPr lang="de-DE" altLang="zh-CN" sz="2400" b="1" dirty="0">
                <a:solidFill>
                  <a:srgbClr val="FF0000"/>
                </a:solidFill>
              </a:rPr>
              <a:t>String</a:t>
            </a:r>
            <a:r>
              <a:rPr lang="zh-CN" altLang="zh-CN" sz="2400" b="1" dirty="0">
                <a:solidFill>
                  <a:srgbClr val="FF0000"/>
                </a:solidFill>
              </a:rPr>
              <a:t>、</a:t>
            </a:r>
            <a:r>
              <a:rPr lang="ro-RO" altLang="zh-CN" sz="2400" b="1" dirty="0">
                <a:solidFill>
                  <a:srgbClr val="FF0000"/>
                </a:solidFill>
              </a:rPr>
              <a:t>Boolean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lvl="1"/>
            <a:r>
              <a:rPr lang="de-DE" altLang="zh-CN" sz="2400" b="1" dirty="0">
                <a:solidFill>
                  <a:srgbClr val="FF0000"/>
                </a:solidFill>
              </a:rPr>
              <a:t>Undefined</a:t>
            </a:r>
            <a:r>
              <a:rPr lang="zh-CN" altLang="en-US" sz="2400" b="1" dirty="0">
                <a:solidFill>
                  <a:srgbClr val="FF0000"/>
                </a:solidFill>
              </a:rPr>
              <a:t>、</a:t>
            </a:r>
            <a:r>
              <a:rPr lang="de-DE" altLang="zh-CN" sz="2400" b="1" dirty="0">
                <a:solidFill>
                  <a:srgbClr val="FF0000"/>
                </a:solidFill>
              </a:rPr>
              <a:t>Null</a:t>
            </a:r>
            <a:endParaRPr kumimoji="1" lang="en-US" altLang="zh-CN" sz="2400" b="1" dirty="0">
              <a:solidFill>
                <a:srgbClr val="FF0000"/>
              </a:solidFill>
            </a:endParaRPr>
          </a:p>
          <a:p>
            <a:r>
              <a:rPr kumimoji="1" lang="zh-CN" altLang="en-US" sz="2400" b="1" dirty="0">
                <a:solidFill>
                  <a:srgbClr val="FF0000"/>
                </a:solidFill>
              </a:rPr>
              <a:t>引用类型：存储引用，画图解释</a:t>
            </a:r>
            <a:endParaRPr kumimoji="1" lang="en-US" altLang="zh-CN" sz="2400" b="1" dirty="0">
              <a:solidFill>
                <a:srgbClr val="FF0000"/>
              </a:solidFill>
            </a:endParaRPr>
          </a:p>
          <a:p>
            <a:pPr lvl="1"/>
            <a:r>
              <a:rPr lang="en-US" altLang="zh-CN" sz="2400" b="1" dirty="0">
                <a:solidFill>
                  <a:srgbClr val="FF0000"/>
                </a:solidFill>
              </a:rPr>
              <a:t>Object</a:t>
            </a:r>
            <a:r>
              <a:rPr kumimoji="1" lang="zh-CN" altLang="zh-CN" sz="2400" b="1" dirty="0">
                <a:solidFill>
                  <a:srgbClr val="FF0000"/>
                </a:solidFill>
              </a:rPr>
              <a:t>、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Array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、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Date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、函数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(function)</a:t>
            </a:r>
          </a:p>
          <a:p>
            <a:r>
              <a:rPr kumimoji="1" lang="zh-CN" altLang="en-US" sz="2400" b="1" dirty="0">
                <a:solidFill>
                  <a:srgbClr val="FF0000"/>
                </a:solidFill>
              </a:rPr>
              <a:t>包装基本类型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-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引用类型</a:t>
            </a:r>
          </a:p>
        </p:txBody>
      </p:sp>
    </p:spTree>
    <p:extLst>
      <p:ext uri="{BB962C8B-B14F-4D97-AF65-F5344CB8AC3E}">
        <p14:creationId xmlns:p14="http://schemas.microsoft.com/office/powerpoint/2010/main" val="2884192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39" y="1450975"/>
            <a:ext cx="4561905" cy="3333333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基本类型赋值效果图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848" y="4174784"/>
            <a:ext cx="2733333" cy="121904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91015" y="5274527"/>
            <a:ext cx="4282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原理图</a:t>
            </a:r>
            <a:r>
              <a:rPr lang="en-US" altLang="zh-CN" dirty="0"/>
              <a:t>,</a:t>
            </a:r>
            <a:r>
              <a:rPr lang="zh-CN" altLang="en-US" dirty="0"/>
              <a:t>得出结论</a:t>
            </a:r>
            <a:r>
              <a:rPr lang="en-US" altLang="zh-CN" dirty="0"/>
              <a:t>:</a:t>
            </a:r>
            <a:r>
              <a:rPr lang="zh-CN" altLang="en-US" dirty="0"/>
              <a:t>基本类型赋值后</a:t>
            </a:r>
            <a:r>
              <a:rPr lang="en-US" altLang="zh-CN" dirty="0"/>
              <a:t>,</a:t>
            </a:r>
            <a:r>
              <a:rPr lang="zh-CN" altLang="en-US" dirty="0"/>
              <a:t>修改</a:t>
            </a:r>
            <a:r>
              <a:rPr lang="en-US" altLang="zh-CN" dirty="0"/>
              <a:t>num1</a:t>
            </a:r>
            <a:r>
              <a:rPr lang="zh-CN" altLang="en-US" dirty="0"/>
              <a:t>变量的值</a:t>
            </a:r>
            <a:r>
              <a:rPr lang="en-US" altLang="zh-CN" dirty="0"/>
              <a:t>,num2</a:t>
            </a:r>
            <a:r>
              <a:rPr lang="zh-CN" altLang="en-US" dirty="0"/>
              <a:t>变量的值不改变</a:t>
            </a:r>
          </a:p>
        </p:txBody>
      </p:sp>
    </p:spTree>
    <p:extLst>
      <p:ext uri="{BB962C8B-B14F-4D97-AF65-F5344CB8AC3E}">
        <p14:creationId xmlns:p14="http://schemas.microsoft.com/office/powerpoint/2010/main" val="596103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811" y="3826651"/>
            <a:ext cx="3590476" cy="2380952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引用类型赋值效果图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82" y="1547928"/>
            <a:ext cx="4352381" cy="245714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21682" y="456664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原理图</a:t>
            </a:r>
            <a:r>
              <a:rPr lang="en-US" altLang="zh-CN" dirty="0"/>
              <a:t>,</a:t>
            </a:r>
            <a:r>
              <a:rPr lang="zh-CN" altLang="en-US" dirty="0"/>
              <a:t>得出结论</a:t>
            </a:r>
            <a:r>
              <a:rPr lang="en-US" altLang="zh-CN" dirty="0"/>
              <a:t>:</a:t>
            </a:r>
            <a:r>
              <a:rPr lang="zh-CN" altLang="en-US" dirty="0"/>
              <a:t>引用类型赋值</a:t>
            </a:r>
            <a:r>
              <a:rPr lang="en-US" altLang="zh-CN" dirty="0"/>
              <a:t>,</a:t>
            </a:r>
            <a:r>
              <a:rPr lang="zh-CN" altLang="en-US" dirty="0"/>
              <a:t>赋值的是地址</a:t>
            </a:r>
            <a:r>
              <a:rPr lang="en-US" altLang="zh-CN" dirty="0"/>
              <a:t>,</a:t>
            </a:r>
            <a:r>
              <a:rPr lang="zh-CN" altLang="en-US" dirty="0"/>
              <a:t>修改</a:t>
            </a:r>
            <a:r>
              <a:rPr lang="en-US" altLang="zh-CN" dirty="0"/>
              <a:t>stu1</a:t>
            </a:r>
            <a:r>
              <a:rPr lang="zh-CN" altLang="en-US" dirty="0"/>
              <a:t>对象的属性值</a:t>
            </a:r>
            <a:r>
              <a:rPr lang="en-US" altLang="zh-CN" dirty="0"/>
              <a:t>,stu2</a:t>
            </a:r>
            <a:r>
              <a:rPr lang="zh-CN" altLang="en-US" dirty="0"/>
              <a:t>对象的属性值会发生改变</a:t>
            </a:r>
          </a:p>
        </p:txBody>
      </p:sp>
    </p:spTree>
    <p:extLst>
      <p:ext uri="{BB962C8B-B14F-4D97-AF65-F5344CB8AC3E}">
        <p14:creationId xmlns:p14="http://schemas.microsoft.com/office/powerpoint/2010/main" val="1211008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9144000" cy="827087"/>
          </a:xfrm>
        </p:spPr>
        <p:txBody>
          <a:bodyPr/>
          <a:lstStyle/>
          <a:p>
            <a:r>
              <a:rPr kumimoji="1" lang="zh-CN" altLang="en-US" dirty="0"/>
              <a:t>基本类型作为函数参数传递</a:t>
            </a:r>
            <a:r>
              <a:rPr kumimoji="1" lang="en-US" altLang="zh-CN" dirty="0"/>
              <a:t>(</a:t>
            </a:r>
            <a:r>
              <a:rPr kumimoji="1" lang="zh-CN" altLang="en-US" dirty="0"/>
              <a:t>值传递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058" y="1552264"/>
            <a:ext cx="5771429" cy="4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37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引用类型作为函数参数传递</a:t>
            </a:r>
            <a:r>
              <a:rPr kumimoji="1" lang="en-US" altLang="zh-CN" dirty="0"/>
              <a:t>(</a:t>
            </a:r>
            <a:r>
              <a:rPr kumimoji="1" lang="zh-CN" altLang="en-US" dirty="0"/>
              <a:t>引用传递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998" y="1284212"/>
            <a:ext cx="6219048" cy="4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26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771" y="2115259"/>
            <a:ext cx="2695238" cy="2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47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数组</a:t>
            </a:r>
            <a:r>
              <a:rPr kumimoji="1" lang="en-US" altLang="zh-CN" dirty="0"/>
              <a:t>Array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98475" y="1648178"/>
            <a:ext cx="4530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数组</a:t>
            </a:r>
            <a:r>
              <a:rPr lang="en-US" altLang="zh-CN" dirty="0"/>
              <a:t>-</a:t>
            </a:r>
            <a:r>
              <a:rPr lang="zh-CN" altLang="en-US" dirty="0"/>
              <a:t>引用类型</a:t>
            </a:r>
            <a:r>
              <a:rPr lang="en-US" altLang="zh-CN" dirty="0"/>
              <a:t>,</a:t>
            </a:r>
            <a:r>
              <a:rPr lang="en-US" altLang="zh-CN" dirty="0" err="1"/>
              <a:t>javascript</a:t>
            </a:r>
            <a:r>
              <a:rPr lang="zh-CN" altLang="en-US" dirty="0"/>
              <a:t>中的内置对象</a:t>
            </a:r>
            <a:endParaRPr lang="en-US" altLang="zh-CN" dirty="0"/>
          </a:p>
          <a:p>
            <a:r>
              <a:rPr lang="zh-CN" altLang="en-US" dirty="0"/>
              <a:t>创建数组的方式</a:t>
            </a:r>
            <a:r>
              <a:rPr lang="en-US" altLang="zh-CN" dirty="0"/>
              <a:t>: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18" y="2294509"/>
            <a:ext cx="3476190" cy="71428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59418" y="3211551"/>
            <a:ext cx="518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监测数组的方式</a:t>
            </a:r>
            <a:r>
              <a:rPr lang="en-US" altLang="zh-CN" dirty="0"/>
              <a:t>:</a:t>
            </a:r>
            <a:r>
              <a:rPr lang="en-US" altLang="zh-CN" dirty="0" err="1"/>
              <a:t>instanceof</a:t>
            </a:r>
            <a:r>
              <a:rPr lang="zh-CN" altLang="en-US" dirty="0"/>
              <a:t>和</a:t>
            </a:r>
            <a:r>
              <a:rPr lang="en-US" altLang="zh-CN" dirty="0" err="1"/>
              <a:t>isArray</a:t>
            </a:r>
            <a:r>
              <a:rPr lang="zh-CN" altLang="en-US" dirty="0"/>
              <a:t>方法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386" y="2634777"/>
            <a:ext cx="3285714" cy="12761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355" y="3910967"/>
            <a:ext cx="5038095" cy="99047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011468" y="4221539"/>
            <a:ext cx="158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toString</a:t>
            </a:r>
            <a:r>
              <a:rPr lang="zh-CN" altLang="en-US" dirty="0"/>
              <a:t>方法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941" y="5284424"/>
            <a:ext cx="2600000" cy="51428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958683" y="5341459"/>
            <a:ext cx="4003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join</a:t>
            </a:r>
            <a:r>
              <a:rPr lang="zh-CN" altLang="en-US" dirty="0"/>
              <a:t>方法可以把数组中的每个元素用特殊符号分隔</a:t>
            </a:r>
            <a:r>
              <a:rPr lang="en-US" altLang="zh-CN" dirty="0"/>
              <a:t>,</a:t>
            </a:r>
            <a:r>
              <a:rPr lang="zh-CN" altLang="en-US" dirty="0"/>
              <a:t>返回一个新的字符串</a:t>
            </a:r>
          </a:p>
        </p:txBody>
      </p:sp>
    </p:spTree>
    <p:extLst>
      <p:ext uri="{BB962C8B-B14F-4D97-AF65-F5344CB8AC3E}">
        <p14:creationId xmlns:p14="http://schemas.microsoft.com/office/powerpoint/2010/main" val="3159606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数组中常用方法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03" y="1616886"/>
            <a:ext cx="2019048" cy="306666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877014" y="1761852"/>
            <a:ext cx="592129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/>
              <a:t>栈操作</a:t>
            </a:r>
            <a:r>
              <a:rPr kumimoji="1" lang="en-US" altLang="zh-CN" dirty="0"/>
              <a:t>(</a:t>
            </a:r>
            <a:r>
              <a:rPr kumimoji="1" lang="zh-CN" altLang="en-US" dirty="0"/>
              <a:t>先进后出</a:t>
            </a:r>
            <a:r>
              <a:rPr kumimoji="1" lang="en-US" altLang="zh-CN" dirty="0"/>
              <a:t>)</a:t>
            </a:r>
          </a:p>
          <a:p>
            <a:pPr lvl="1"/>
            <a:r>
              <a:rPr kumimoji="1" lang="en-US" altLang="zh-CN" dirty="0"/>
              <a:t>push()</a:t>
            </a:r>
          </a:p>
          <a:p>
            <a:pPr lvl="1"/>
            <a:r>
              <a:rPr kumimoji="1" lang="en-US" altLang="zh-CN" dirty="0"/>
              <a:t>pop() //</a:t>
            </a:r>
            <a:r>
              <a:rPr kumimoji="1" lang="zh-CN" altLang="en-US" dirty="0"/>
              <a:t>取出数组中的最后一项，修改</a:t>
            </a:r>
            <a:r>
              <a:rPr kumimoji="1" lang="en-US" altLang="zh-CN" dirty="0"/>
              <a:t>length</a:t>
            </a:r>
            <a:r>
              <a:rPr kumimoji="1" lang="zh-CN" altLang="en-US" dirty="0"/>
              <a:t>属性</a:t>
            </a:r>
            <a:endParaRPr kumimoji="1" lang="en-US" altLang="zh-CN" dirty="0"/>
          </a:p>
          <a:p>
            <a:r>
              <a:rPr kumimoji="1" lang="zh-CN" altLang="en-US" dirty="0"/>
              <a:t>队列操作</a:t>
            </a:r>
            <a:r>
              <a:rPr kumimoji="1" lang="en-US" altLang="zh-CN" dirty="0"/>
              <a:t>(</a:t>
            </a:r>
            <a:r>
              <a:rPr kumimoji="1" lang="zh-CN" altLang="en-US" dirty="0"/>
              <a:t>先进先出</a:t>
            </a:r>
            <a:r>
              <a:rPr kumimoji="1" lang="en-US" altLang="zh-CN" dirty="0"/>
              <a:t>)</a:t>
            </a:r>
          </a:p>
          <a:p>
            <a:pPr lvl="1"/>
            <a:r>
              <a:rPr kumimoji="1" lang="en-US" altLang="zh-CN" dirty="0"/>
              <a:t>push()</a:t>
            </a:r>
          </a:p>
          <a:p>
            <a:pPr lvl="1"/>
            <a:r>
              <a:rPr kumimoji="1" lang="en-US" altLang="zh-CN" dirty="0"/>
              <a:t>shift()//</a:t>
            </a:r>
            <a:r>
              <a:rPr kumimoji="1" lang="zh-CN" altLang="en-US" dirty="0"/>
              <a:t>取出数组中的第一个元素，修改</a:t>
            </a:r>
            <a:r>
              <a:rPr kumimoji="1" lang="en-US" altLang="zh-CN" dirty="0"/>
              <a:t>length</a:t>
            </a:r>
            <a:r>
              <a:rPr kumimoji="1" lang="zh-CN" altLang="en-US" dirty="0"/>
              <a:t>属性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unshift</a:t>
            </a:r>
            <a:r>
              <a:rPr kumimoji="1" lang="en-US" altLang="zh-CN" dirty="0"/>
              <a:t>()</a:t>
            </a:r>
            <a:r>
              <a:rPr kumimoji="1" lang="zh-CN" altLang="en-US" dirty="0"/>
              <a:t> </a:t>
            </a:r>
            <a:r>
              <a:rPr kumimoji="1" lang="en-US" altLang="zh-CN" dirty="0"/>
              <a:t>//</a:t>
            </a:r>
            <a:r>
              <a:rPr kumimoji="1" lang="zh-CN" altLang="en-US" dirty="0"/>
              <a:t>在数组最前面插入项，返回数组的长度</a:t>
            </a:r>
            <a:endParaRPr kumimoji="1"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03" y="4849464"/>
            <a:ext cx="2580952" cy="119047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055434" y="4104054"/>
            <a:ext cx="3256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reverse()</a:t>
            </a:r>
            <a:r>
              <a:rPr lang="zh-CN" altLang="en-US" dirty="0"/>
              <a:t>反转数组</a:t>
            </a:r>
            <a:endParaRPr lang="en-US" altLang="zh-CN" dirty="0"/>
          </a:p>
          <a:p>
            <a:r>
              <a:rPr lang="en-US" altLang="zh-CN" dirty="0"/>
              <a:t>sort()</a:t>
            </a:r>
            <a:r>
              <a:rPr lang="zh-CN" altLang="en-US" dirty="0"/>
              <a:t>数组排序</a:t>
            </a:r>
            <a:r>
              <a:rPr lang="en-US" altLang="zh-CN" dirty="0"/>
              <a:t>,</a:t>
            </a:r>
            <a:r>
              <a:rPr lang="zh-CN" altLang="en-US" dirty="0"/>
              <a:t>从小到大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787" y="5002720"/>
            <a:ext cx="4399751" cy="110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52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数组中常用的方法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4" y="1349635"/>
            <a:ext cx="3495238" cy="117142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26312" y="1761893"/>
            <a:ext cx="4560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concat</a:t>
            </a:r>
            <a:r>
              <a:rPr lang="zh-CN" altLang="en-US" dirty="0"/>
              <a:t>方法</a:t>
            </a:r>
            <a:r>
              <a:rPr lang="en-US" altLang="zh-CN" dirty="0"/>
              <a:t>:</a:t>
            </a:r>
            <a:r>
              <a:rPr lang="zh-CN" altLang="en-US" dirty="0"/>
              <a:t>添加参数产生新的数组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80" y="2609754"/>
            <a:ext cx="2980952" cy="96190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055073" y="255133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en-US" altLang="zh-CN" dirty="0"/>
              <a:t>slice() //</a:t>
            </a:r>
            <a:r>
              <a:rPr kumimoji="1" lang="zh-CN" altLang="en-US" dirty="0"/>
              <a:t>从当前数组中截取一个新的数组，不影响原来的数组，参数</a:t>
            </a:r>
            <a:r>
              <a:rPr kumimoji="1" lang="en-US" altLang="zh-CN" dirty="0"/>
              <a:t>start</a:t>
            </a:r>
            <a:r>
              <a:rPr kumimoji="1" lang="zh-CN" altLang="en-US" dirty="0"/>
              <a:t>从</a:t>
            </a:r>
            <a:r>
              <a:rPr kumimoji="1" lang="en-US" altLang="zh-CN" dirty="0"/>
              <a:t>0</a:t>
            </a:r>
            <a:r>
              <a:rPr kumimoji="1" lang="zh-CN" altLang="en-US" dirty="0"/>
              <a:t>开始</a:t>
            </a:r>
            <a:r>
              <a:rPr kumimoji="1" lang="en-US" altLang="zh-CN" dirty="0"/>
              <a:t>,end</a:t>
            </a:r>
            <a:r>
              <a:rPr kumimoji="1" lang="zh-CN" altLang="en-US" dirty="0"/>
              <a:t>从</a:t>
            </a:r>
            <a:r>
              <a:rPr kumimoji="1" lang="en-US" altLang="zh-CN" dirty="0"/>
              <a:t>1</a:t>
            </a:r>
            <a:r>
              <a:rPr kumimoji="1" lang="zh-CN" altLang="en-US" dirty="0"/>
              <a:t>开始</a:t>
            </a:r>
            <a:endParaRPr kumimoji="1"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71" y="3660349"/>
            <a:ext cx="5104762" cy="185714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575610" y="3894779"/>
            <a:ext cx="32115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/>
              <a:t>splice()//</a:t>
            </a:r>
            <a:r>
              <a:rPr kumimoji="1" lang="zh-CN" altLang="en-US" dirty="0"/>
              <a:t>删除或替换当前数组的某些项目，参数</a:t>
            </a:r>
            <a:r>
              <a:rPr kumimoji="1" lang="en-US" altLang="zh-CN" dirty="0" err="1"/>
              <a:t>start,deleteCount,options</a:t>
            </a:r>
            <a:r>
              <a:rPr kumimoji="1" lang="en-US" altLang="zh-CN" dirty="0"/>
              <a:t>(</a:t>
            </a:r>
            <a:r>
              <a:rPr kumimoji="1" lang="zh-CN" altLang="en-US" dirty="0"/>
              <a:t>要替换的项目</a:t>
            </a:r>
            <a:r>
              <a:rPr kumimoji="1" lang="en-US" altLang="zh-CN" dirty="0"/>
              <a:t>)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6497" y="5599509"/>
            <a:ext cx="4819048" cy="67619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23024" y="5703174"/>
            <a:ext cx="36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indexof</a:t>
            </a:r>
            <a:r>
              <a:rPr lang="zh-CN" altLang="en-US" dirty="0"/>
              <a:t>方法从某个下标开始找</a:t>
            </a:r>
            <a:r>
              <a:rPr lang="en-US" altLang="zh-CN" dirty="0"/>
              <a:t>,H5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20" y="6191333"/>
            <a:ext cx="3914286" cy="66666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226312" y="6461381"/>
            <a:ext cx="4400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lastIndexof</a:t>
            </a:r>
            <a:r>
              <a:rPr lang="zh-CN" altLang="en-US" dirty="0"/>
              <a:t>方法也是通过下标找值</a:t>
            </a:r>
          </a:p>
        </p:txBody>
      </p:sp>
    </p:spTree>
    <p:extLst>
      <p:ext uri="{BB962C8B-B14F-4D97-AF65-F5344CB8AC3E}">
        <p14:creationId xmlns:p14="http://schemas.microsoft.com/office/powerpoint/2010/main" val="2908494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数组中常用的方法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30846" y="1373121"/>
            <a:ext cx="5021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迭代方法</a:t>
            </a:r>
            <a:r>
              <a:rPr lang="en-US" altLang="zh-CN" dirty="0"/>
              <a:t>:</a:t>
            </a:r>
            <a:r>
              <a:rPr lang="zh-CN" altLang="en-US" dirty="0"/>
              <a:t>下面这几个方法都不会修改原数组</a:t>
            </a:r>
            <a:endParaRPr lang="en-US" altLang="zh-CN" dirty="0"/>
          </a:p>
          <a:p>
            <a:r>
              <a:rPr lang="en-US" altLang="zh-CN" dirty="0"/>
              <a:t>every</a:t>
            </a:r>
            <a:r>
              <a:rPr lang="zh-CN" altLang="en-US" dirty="0"/>
              <a:t>方法</a:t>
            </a:r>
            <a:r>
              <a:rPr lang="en-US" altLang="zh-CN" dirty="0"/>
              <a:t>,</a:t>
            </a:r>
            <a:r>
              <a:rPr lang="zh-CN" altLang="en-US" dirty="0"/>
              <a:t>判断数组中的每一项是否都</a:t>
            </a:r>
            <a:endParaRPr lang="en-US" altLang="zh-CN" dirty="0"/>
          </a:p>
          <a:p>
            <a:r>
              <a:rPr lang="zh-CN" altLang="en-US" dirty="0"/>
              <a:t>满足条件</a:t>
            </a:r>
            <a:r>
              <a:rPr lang="en-US" altLang="zh-CN" dirty="0"/>
              <a:t>,</a:t>
            </a:r>
            <a:r>
              <a:rPr lang="zh-CN" altLang="en-US" dirty="0"/>
              <a:t>如果满足则返回</a:t>
            </a:r>
            <a:r>
              <a:rPr lang="en-US" altLang="zh-CN" dirty="0"/>
              <a:t>true</a:t>
            </a:r>
            <a:r>
              <a:rPr lang="zh-CN" altLang="en-US" dirty="0"/>
              <a:t>，否则返回</a:t>
            </a:r>
            <a:r>
              <a:rPr lang="en-US" altLang="zh-CN" dirty="0"/>
              <a:t>false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46" y="2296451"/>
            <a:ext cx="4009524" cy="19333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125" y="2024355"/>
            <a:ext cx="3819048" cy="161904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252224" y="140552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filter</a:t>
            </a:r>
            <a:r>
              <a:rPr lang="zh-CN" altLang="en-US" dirty="0"/>
              <a:t>方法</a:t>
            </a:r>
            <a:r>
              <a:rPr lang="en-US" altLang="zh-CN" dirty="0"/>
              <a:t>,</a:t>
            </a:r>
            <a:r>
              <a:rPr lang="zh-CN" altLang="en-US" dirty="0"/>
              <a:t>判断数组中的每一项是否都</a:t>
            </a:r>
            <a:endParaRPr lang="en-US" altLang="zh-CN" dirty="0"/>
          </a:p>
          <a:p>
            <a:r>
              <a:rPr lang="zh-CN" altLang="en-US" dirty="0"/>
              <a:t>满足条件</a:t>
            </a:r>
            <a:r>
              <a:rPr lang="en-US" altLang="zh-CN" dirty="0"/>
              <a:t>,</a:t>
            </a:r>
            <a:r>
              <a:rPr lang="zh-CN" altLang="en-US" dirty="0"/>
              <a:t>如果满足则返回新数组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278" y="3722769"/>
            <a:ext cx="3495238" cy="96190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161329" y="3546854"/>
            <a:ext cx="1470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foreach</a:t>
            </a:r>
            <a:r>
              <a:rPr lang="zh-CN" altLang="en-US" dirty="0"/>
              <a:t>方法</a:t>
            </a:r>
            <a:endParaRPr lang="en-US" altLang="zh-CN" dirty="0"/>
          </a:p>
          <a:p>
            <a:r>
              <a:rPr lang="zh-CN" altLang="en-US" dirty="0"/>
              <a:t>遍历数据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846" y="4203722"/>
            <a:ext cx="3400000" cy="229523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630846" y="4684674"/>
            <a:ext cx="500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map</a:t>
            </a:r>
            <a:r>
              <a:rPr lang="zh-CN" altLang="en-US" dirty="0"/>
              <a:t>方法对每个元素进行操作</a:t>
            </a:r>
            <a:r>
              <a:rPr lang="en-US" altLang="zh-CN" dirty="0"/>
              <a:t>,</a:t>
            </a:r>
            <a:r>
              <a:rPr lang="zh-CN" altLang="en-US" dirty="0"/>
              <a:t>返回新的数组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0040" y="5108693"/>
            <a:ext cx="3542857" cy="140952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415561" y="5351341"/>
            <a:ext cx="172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some</a:t>
            </a:r>
            <a:r>
              <a:rPr lang="zh-CN" altLang="en-US" dirty="0"/>
              <a:t>方法判断是否满足条件</a:t>
            </a:r>
          </a:p>
        </p:txBody>
      </p:sp>
    </p:spTree>
    <p:extLst>
      <p:ext uri="{BB962C8B-B14F-4D97-AF65-F5344CB8AC3E}">
        <p14:creationId xmlns:p14="http://schemas.microsoft.com/office/powerpoint/2010/main" val="2108044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数组练习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5058" y="1459924"/>
            <a:ext cx="83520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将一个字符串数组输出为</a:t>
            </a:r>
            <a:r>
              <a:rPr kumimoji="1" lang="en-US" altLang="zh-CN" dirty="0"/>
              <a:t>|</a:t>
            </a:r>
            <a:r>
              <a:rPr kumimoji="1" lang="zh-CN" altLang="en-US" dirty="0"/>
              <a:t>分割的形式，比如“刘备</a:t>
            </a:r>
            <a:r>
              <a:rPr kumimoji="1" lang="en-US" altLang="zh-CN" dirty="0"/>
              <a:t>|</a:t>
            </a:r>
            <a:r>
              <a:rPr kumimoji="1" lang="zh-CN" altLang="en-US" dirty="0"/>
              <a:t>张飞</a:t>
            </a:r>
            <a:r>
              <a:rPr kumimoji="1" lang="en-US" altLang="zh-CN" dirty="0"/>
              <a:t>|</a:t>
            </a:r>
            <a:r>
              <a:rPr kumimoji="1" lang="zh-CN" altLang="en-US" dirty="0"/>
              <a:t>关羽”。使用两种方式实现</a:t>
            </a:r>
            <a:endParaRPr kumimoji="1" lang="en-US" altLang="zh-CN" dirty="0"/>
          </a:p>
          <a:p>
            <a:r>
              <a:rPr kumimoji="1" lang="zh-TW" altLang="en-US" dirty="0"/>
              <a:t>将一个字符串数组的元素的顺序进行反转。</a:t>
            </a:r>
            <a:r>
              <a:rPr kumimoji="1" lang="en-US" altLang="zh-CN" dirty="0"/>
              <a:t>[</a:t>
            </a:r>
            <a:r>
              <a:rPr kumimoji="1" lang="en-US" altLang="zh-TW" dirty="0"/>
              <a:t>"</a:t>
            </a:r>
            <a:r>
              <a:rPr kumimoji="1" lang="en-US" altLang="zh-CN" dirty="0" err="1"/>
              <a:t>a</a:t>
            </a:r>
            <a:r>
              <a:rPr kumimoji="1" lang="en-US" altLang="zh-TW" dirty="0" err="1"/>
              <a:t>","b","c","d</a:t>
            </a:r>
            <a:r>
              <a:rPr kumimoji="1" lang="en-US" altLang="zh-TW" dirty="0"/>
              <a:t>"</a:t>
            </a:r>
            <a:r>
              <a:rPr kumimoji="1" lang="en-US" altLang="zh-CN" dirty="0"/>
              <a:t>]</a:t>
            </a:r>
            <a:r>
              <a:rPr kumimoji="1" lang="en-US" altLang="zh-TW" dirty="0"/>
              <a:t> </a:t>
            </a:r>
            <a:r>
              <a:rPr kumimoji="1" lang="en-US" altLang="zh-CN" dirty="0">
                <a:sym typeface="Wingdings"/>
              </a:rPr>
              <a:t></a:t>
            </a:r>
            <a:r>
              <a:rPr kumimoji="1" lang="en-US" altLang="zh-CN" dirty="0"/>
              <a:t>[</a:t>
            </a:r>
            <a:r>
              <a:rPr kumimoji="1" lang="en-US" altLang="zh-TW" dirty="0"/>
              <a:t>"</a:t>
            </a:r>
            <a:r>
              <a:rPr kumimoji="1" lang="en-US" altLang="zh-TW" dirty="0" err="1"/>
              <a:t>d","c","b","a</a:t>
            </a:r>
            <a:r>
              <a:rPr kumimoji="1" lang="en-US" altLang="zh-TW" dirty="0"/>
              <a:t>"</a:t>
            </a:r>
            <a:r>
              <a:rPr kumimoji="1" lang="en-US" altLang="zh-CN" dirty="0"/>
              <a:t>]</a:t>
            </a:r>
            <a:r>
              <a:rPr kumimoji="1" lang="zh-CN" altLang="zh-CN" dirty="0"/>
              <a:t>。</a:t>
            </a:r>
            <a:r>
              <a:rPr kumimoji="1" lang="zh-CN" altLang="en-US" dirty="0"/>
              <a:t>使用两种种方式实现。提示：第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个和第</a:t>
            </a:r>
            <a:r>
              <a:rPr kumimoji="1" lang="en-US" altLang="zh-CN" dirty="0"/>
              <a:t>length-i-1</a:t>
            </a:r>
            <a:r>
              <a:rPr kumimoji="1" lang="zh-CN" altLang="en-US" dirty="0"/>
              <a:t>个进行交换</a:t>
            </a:r>
            <a:endParaRPr kumimoji="1" lang="en-US" altLang="zh-CN" dirty="0"/>
          </a:p>
          <a:p>
            <a:r>
              <a:rPr kumimoji="1" lang="zh-CN" altLang="en-US" dirty="0"/>
              <a:t>工资的数组</a:t>
            </a:r>
            <a:r>
              <a:rPr kumimoji="1" lang="en-US" altLang="zh-CN" dirty="0"/>
              <a:t>[1500,1200,2000,2100,1800],</a:t>
            </a:r>
            <a:r>
              <a:rPr kumimoji="1" lang="zh-CN" altLang="en-US" dirty="0"/>
              <a:t>把工资超过</a:t>
            </a:r>
            <a:r>
              <a:rPr kumimoji="1" lang="zh-CN" altLang="zh-CN" dirty="0"/>
              <a:t>2</a:t>
            </a:r>
            <a:r>
              <a:rPr kumimoji="1" lang="en-US" altLang="zh-CN" dirty="0"/>
              <a:t>000</a:t>
            </a:r>
            <a:r>
              <a:rPr kumimoji="1" lang="zh-CN" altLang="en-US" dirty="0"/>
              <a:t>的删除</a:t>
            </a:r>
            <a:endParaRPr kumimoji="1" lang="en-US" altLang="zh-CN" dirty="0"/>
          </a:p>
          <a:p>
            <a:r>
              <a:rPr kumimoji="1" lang="en-US" altLang="zh-CN" dirty="0"/>
              <a:t>["</a:t>
            </a:r>
            <a:r>
              <a:rPr kumimoji="1" lang="en-US" altLang="zh-CN" dirty="0" err="1"/>
              <a:t>c","a","z","a","x","a</a:t>
            </a:r>
            <a:r>
              <a:rPr kumimoji="1" lang="en-US" altLang="zh-CN" dirty="0"/>
              <a:t>"]</a:t>
            </a:r>
            <a:r>
              <a:rPr kumimoji="1" lang="zh-CN" altLang="en-US" dirty="0"/>
              <a:t>找到数组中每一个</a:t>
            </a:r>
            <a:r>
              <a:rPr kumimoji="1" lang="en-US" altLang="zh-CN" dirty="0"/>
              <a:t>a</a:t>
            </a:r>
            <a:r>
              <a:rPr kumimoji="1" lang="zh-CN" altLang="en-US" dirty="0"/>
              <a:t>出现的位置</a:t>
            </a:r>
            <a:endParaRPr kumimoji="1"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92" y="3214421"/>
            <a:ext cx="3142857" cy="18285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623" y="3162330"/>
            <a:ext cx="2961905" cy="23619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" y="5042992"/>
            <a:ext cx="3200000" cy="18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1623" y="5478852"/>
            <a:ext cx="3885714" cy="140952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8188" y="2875123"/>
            <a:ext cx="3009524" cy="2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17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日期对象</a:t>
            </a:r>
            <a:r>
              <a:rPr kumimoji="1" lang="en-US" altLang="zh-CN" dirty="0"/>
              <a:t>Date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98475" y="1648178"/>
            <a:ext cx="61365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Date-</a:t>
            </a:r>
            <a:r>
              <a:rPr kumimoji="1" lang="zh-CN" altLang="en-US" dirty="0"/>
              <a:t>引用类型，</a:t>
            </a:r>
            <a:r>
              <a:rPr kumimoji="1" lang="en-US" altLang="zh-CN" dirty="0"/>
              <a:t>JavaScript</a:t>
            </a:r>
            <a:r>
              <a:rPr kumimoji="1" lang="zh-CN" altLang="en-US" dirty="0"/>
              <a:t>中的内置对象</a:t>
            </a:r>
            <a:endParaRPr kumimoji="1" lang="en-US" altLang="zh-CN" dirty="0"/>
          </a:p>
          <a:p>
            <a:r>
              <a:rPr kumimoji="1" lang="zh-CN" altLang="en-US" dirty="0"/>
              <a:t>获取当前时间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var</a:t>
            </a:r>
            <a:r>
              <a:rPr kumimoji="1" lang="en-US" altLang="zh-CN" dirty="0"/>
              <a:t> date = new Date();</a:t>
            </a:r>
            <a:r>
              <a:rPr kumimoji="1" lang="zh-CN" altLang="en-US" dirty="0"/>
              <a:t>   </a:t>
            </a:r>
            <a:r>
              <a:rPr kumimoji="1" lang="en-US" altLang="zh-CN" dirty="0"/>
              <a:t>//UTC</a:t>
            </a:r>
            <a:r>
              <a:rPr kumimoji="1" lang="zh-CN" altLang="en-US" dirty="0"/>
              <a:t>的时间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//</a:t>
            </a:r>
            <a:r>
              <a:rPr kumimoji="1" lang="zh-CN" altLang="en-US" dirty="0"/>
              <a:t>返回数字，时间的毫秒形式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var</a:t>
            </a:r>
            <a:r>
              <a:rPr kumimoji="1" lang="en-US" altLang="zh-CN" dirty="0"/>
              <a:t> date = </a:t>
            </a:r>
            <a:r>
              <a:rPr kumimoji="1" lang="en-US" altLang="zh-CN" dirty="0" err="1"/>
              <a:t>Date.now</a:t>
            </a:r>
            <a:r>
              <a:rPr kumimoji="1" lang="en-US" altLang="zh-CN" dirty="0"/>
              <a:t>();</a:t>
            </a:r>
            <a:r>
              <a:rPr kumimoji="1" lang="zh-CN" altLang="en-US" dirty="0"/>
              <a:t>   </a:t>
            </a:r>
            <a:r>
              <a:rPr kumimoji="1" lang="en-US" altLang="zh-CN" dirty="0"/>
              <a:t>//HTML5</a:t>
            </a:r>
            <a:r>
              <a:rPr kumimoji="1" lang="zh-CN" altLang="en-US" dirty="0"/>
              <a:t>，</a:t>
            </a:r>
            <a:r>
              <a:rPr kumimoji="1" lang="en-US" altLang="zh-CN" dirty="0"/>
              <a:t>IE9+</a:t>
            </a:r>
          </a:p>
          <a:p>
            <a:pPr lvl="1"/>
            <a:r>
              <a:rPr kumimoji="1" lang="en-US" altLang="zh-CN" dirty="0" err="1"/>
              <a:t>var</a:t>
            </a:r>
            <a:r>
              <a:rPr kumimoji="1" lang="en-US" altLang="zh-CN" dirty="0"/>
              <a:t> date = +new Date();</a:t>
            </a:r>
            <a:r>
              <a:rPr kumimoji="1" lang="zh-CN" altLang="en-US" dirty="0"/>
              <a:t>  </a:t>
            </a:r>
            <a:r>
              <a:rPr kumimoji="1" lang="en-US" altLang="zh-CN" dirty="0"/>
              <a:t>//</a:t>
            </a:r>
            <a:r>
              <a:rPr kumimoji="1" lang="zh-CN" altLang="en-US" dirty="0"/>
              <a:t>不支持</a:t>
            </a:r>
            <a:r>
              <a:rPr kumimoji="1" lang="en-US" altLang="zh-CN" dirty="0"/>
              <a:t>now</a:t>
            </a:r>
            <a:r>
              <a:rPr kumimoji="1" lang="zh-CN" altLang="en-US" dirty="0"/>
              <a:t>方法的时候</a:t>
            </a:r>
            <a:endParaRPr kumimoji="1" lang="en-US" altLang="zh-CN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98474" y="3362753"/>
            <a:ext cx="4631087" cy="1938992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(date);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(date.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歪果仁的显示方式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(date.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toDateString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不同浏览器显示的方式不一样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(date.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toLocaleDateString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获取实现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不同浏览器显示的时间不一样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所以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用起来不方便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(date.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toTimeString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(date.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toLocaleTimeString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8569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日期转换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96952" y="2405087"/>
            <a:ext cx="4259766" cy="1015663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"2015-12-12"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(date1);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还可以这么写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效果一样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注意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月是从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开始的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所以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减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2015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(date2);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96952" y="1450975"/>
            <a:ext cx="4025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字符串转换成日期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日期转日期的方式</a:t>
            </a:r>
            <a:r>
              <a:rPr lang="en-US" altLang="zh-CN" dirty="0"/>
              <a:t>,</a:t>
            </a:r>
            <a:r>
              <a:rPr lang="zh-CN" altLang="en-US" dirty="0"/>
              <a:t>月份从</a:t>
            </a:r>
            <a:r>
              <a:rPr lang="en-US" altLang="zh-CN" dirty="0"/>
              <a:t>0</a:t>
            </a:r>
            <a:r>
              <a:rPr lang="zh-CN" altLang="en-US" dirty="0"/>
              <a:t>开始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数字转日期方式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96952" y="4327804"/>
            <a:ext cx="4259766" cy="646331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数字转换成日期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1468397561755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1468397561755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(date2);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96953" y="3456877"/>
            <a:ext cx="4259766" cy="830997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获取的是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位的数字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表示时间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这样就可以相减了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数字是从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1970-1-1 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：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：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，从毫秒开始数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(date.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valueOf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96829" y="3601844"/>
            <a:ext cx="308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获取日期的毫秒形式</a:t>
            </a: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696952" y="5426652"/>
            <a:ext cx="4259766" cy="457200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now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HTML5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的方式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(date);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96953" y="505732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另一种获取日期的毫秒形式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724829" y="6028123"/>
            <a:ext cx="2274849" cy="457200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=+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now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(date);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78821" y="6028123"/>
            <a:ext cx="270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这种常用，特殊的语法</a:t>
            </a:r>
          </a:p>
        </p:txBody>
      </p:sp>
    </p:spTree>
    <p:extLst>
      <p:ext uri="{BB962C8B-B14F-4D97-AF65-F5344CB8AC3E}">
        <p14:creationId xmlns:p14="http://schemas.microsoft.com/office/powerpoint/2010/main" val="1740800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日期转换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34536" y="1516115"/>
            <a:ext cx="3323064" cy="1015663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parse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"2016-12-32"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(date);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转换失败是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NaN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转换成功是日期的毫秒形式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parse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"2016-12-12"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(date);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34176" y="2743200"/>
            <a:ext cx="3624146" cy="457200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"2016-12-32"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转换失败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:Invalid Date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25108" y="3591597"/>
            <a:ext cx="4921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rgbClr val="FF0000"/>
                </a:solidFill>
              </a:rPr>
              <a:t>Date.parse</a:t>
            </a:r>
            <a:r>
              <a:rPr lang="zh-CN" altLang="en-US" b="1" dirty="0">
                <a:solidFill>
                  <a:srgbClr val="FF0000"/>
                </a:solidFill>
              </a:rPr>
              <a:t>和</a:t>
            </a:r>
            <a:r>
              <a:rPr lang="en-US" altLang="zh-CN" b="1" dirty="0">
                <a:solidFill>
                  <a:srgbClr val="FF0000"/>
                </a:solidFill>
              </a:rPr>
              <a:t>new    Date()</a:t>
            </a:r>
            <a:r>
              <a:rPr lang="zh-CN" altLang="en-US" b="1" dirty="0">
                <a:solidFill>
                  <a:srgbClr val="FF0000"/>
                </a:solidFill>
              </a:rPr>
              <a:t>都可以转换</a:t>
            </a:r>
            <a:r>
              <a:rPr lang="en-US" altLang="zh-CN" b="1" dirty="0">
                <a:solidFill>
                  <a:srgbClr val="FF0000"/>
                </a:solidFill>
              </a:rPr>
              <a:t>,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区别</a:t>
            </a:r>
            <a:r>
              <a:rPr lang="en-US" altLang="zh-CN" b="1" dirty="0">
                <a:solidFill>
                  <a:srgbClr val="FF0000"/>
                </a:solidFill>
              </a:rPr>
              <a:t>:</a:t>
            </a:r>
            <a:r>
              <a:rPr lang="zh-CN" altLang="en-US" b="1" dirty="0">
                <a:solidFill>
                  <a:srgbClr val="FF0000"/>
                </a:solidFill>
              </a:rPr>
              <a:t>前者转换失败是</a:t>
            </a:r>
            <a:r>
              <a:rPr lang="en-US" altLang="zh-CN" b="1" dirty="0" err="1">
                <a:solidFill>
                  <a:srgbClr val="FF0000"/>
                </a:solidFill>
              </a:rPr>
              <a:t>NaN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后者转换失败是</a:t>
            </a:r>
            <a:r>
              <a:rPr lang="en-US" altLang="zh-CN" b="1" dirty="0">
                <a:solidFill>
                  <a:srgbClr val="FF0000"/>
                </a:solidFill>
              </a:rPr>
              <a:t>Invalid Date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1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日期格式化方法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36782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kumimoji="1" lang="en-US" altLang="zh-CN" b="1" dirty="0" err="1">
                <a:solidFill>
                  <a:schemeClr val="tx1"/>
                </a:solidFill>
              </a:rPr>
              <a:t>toString</a:t>
            </a:r>
            <a:r>
              <a:rPr kumimoji="1" lang="en-US" altLang="zh-CN" b="1" dirty="0">
                <a:solidFill>
                  <a:schemeClr val="tx1"/>
                </a:solidFill>
              </a:rPr>
              <a:t>()</a:t>
            </a:r>
          </a:p>
          <a:p>
            <a:pPr marL="0" indent="0">
              <a:buNone/>
            </a:pPr>
            <a:r>
              <a:rPr kumimoji="1" lang="en-US" altLang="zh-CN" b="1" dirty="0" err="1">
                <a:solidFill>
                  <a:schemeClr val="tx1"/>
                </a:solidFill>
              </a:rPr>
              <a:t>valueOf</a:t>
            </a:r>
            <a:r>
              <a:rPr kumimoji="1" lang="en-US" altLang="zh-CN" b="1" dirty="0">
                <a:solidFill>
                  <a:schemeClr val="tx1"/>
                </a:solidFill>
              </a:rPr>
              <a:t>()</a:t>
            </a:r>
            <a:r>
              <a:rPr kumimoji="1" lang="zh-CN" altLang="en-US" b="1" dirty="0">
                <a:solidFill>
                  <a:schemeClr val="tx1"/>
                </a:solidFill>
              </a:rPr>
              <a:t>   </a:t>
            </a:r>
            <a:r>
              <a:rPr kumimoji="1" lang="en-US" altLang="zh-CN" b="1" dirty="0">
                <a:solidFill>
                  <a:schemeClr val="tx1"/>
                </a:solidFill>
              </a:rPr>
              <a:t>--</a:t>
            </a:r>
            <a:r>
              <a:rPr kumimoji="1" lang="zh-CN" altLang="en-US" b="1" dirty="0">
                <a:solidFill>
                  <a:schemeClr val="tx1"/>
                </a:solidFill>
              </a:rPr>
              <a:t> 返回时间对象对应的毫秒数字，因此可以直接使用 </a:t>
            </a:r>
            <a:r>
              <a:rPr kumimoji="1" lang="en-US" altLang="zh-CN" b="1" dirty="0">
                <a:solidFill>
                  <a:schemeClr val="tx1"/>
                </a:solidFill>
              </a:rPr>
              <a:t>&gt;</a:t>
            </a:r>
            <a:r>
              <a:rPr kumimoji="1" lang="zh-CN" altLang="en-US" b="1" dirty="0">
                <a:solidFill>
                  <a:schemeClr val="tx1"/>
                </a:solidFill>
              </a:rPr>
              <a:t>  </a:t>
            </a:r>
            <a:r>
              <a:rPr kumimoji="1" lang="en-US" altLang="zh-CN" b="1" dirty="0">
                <a:solidFill>
                  <a:schemeClr val="tx1"/>
                </a:solidFill>
              </a:rPr>
              <a:t>&lt;</a:t>
            </a:r>
            <a:r>
              <a:rPr kumimoji="1" lang="zh-CN" altLang="en-US" b="1" dirty="0">
                <a:solidFill>
                  <a:schemeClr val="tx1"/>
                </a:solidFill>
              </a:rPr>
              <a:t> 判断两个时期的大小</a:t>
            </a:r>
            <a:endParaRPr kumimoji="1" lang="en-US" altLang="zh-CN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en-US" altLang="zh-CN" b="1" dirty="0" err="1">
                <a:solidFill>
                  <a:schemeClr val="tx1"/>
                </a:solidFill>
              </a:rPr>
              <a:t>toDateString</a:t>
            </a:r>
            <a:r>
              <a:rPr kumimoji="1" lang="en-US" altLang="zh-CN" b="1" dirty="0">
                <a:solidFill>
                  <a:schemeClr val="tx1"/>
                </a:solidFill>
              </a:rPr>
              <a:t>()</a:t>
            </a:r>
          </a:p>
          <a:p>
            <a:pPr marL="0" indent="0">
              <a:buNone/>
            </a:pPr>
            <a:r>
              <a:rPr kumimoji="1" lang="en-US" altLang="zh-CN" b="1" dirty="0" err="1">
                <a:solidFill>
                  <a:schemeClr val="tx1"/>
                </a:solidFill>
              </a:rPr>
              <a:t>toTimeString</a:t>
            </a:r>
            <a:r>
              <a:rPr kumimoji="1" lang="en-US" altLang="zh-CN" b="1" dirty="0">
                <a:solidFill>
                  <a:schemeClr val="tx1"/>
                </a:solidFill>
              </a:rPr>
              <a:t>()</a:t>
            </a:r>
          </a:p>
          <a:p>
            <a:pPr marL="0" indent="0">
              <a:buNone/>
            </a:pPr>
            <a:r>
              <a:rPr kumimoji="1" lang="en-US" altLang="zh-CN" b="1" dirty="0" err="1">
                <a:solidFill>
                  <a:schemeClr val="tx1"/>
                </a:solidFill>
              </a:rPr>
              <a:t>toLocaleDateString</a:t>
            </a:r>
            <a:r>
              <a:rPr kumimoji="1" lang="en-US" altLang="zh-CN" b="1" dirty="0">
                <a:solidFill>
                  <a:schemeClr val="tx1"/>
                </a:solidFill>
              </a:rPr>
              <a:t>()</a:t>
            </a:r>
          </a:p>
          <a:p>
            <a:pPr marL="0" indent="0">
              <a:buNone/>
            </a:pPr>
            <a:r>
              <a:rPr kumimoji="1" lang="en-US" altLang="zh-CN" b="1" dirty="0" err="1">
                <a:solidFill>
                  <a:schemeClr val="tx1"/>
                </a:solidFill>
              </a:rPr>
              <a:t>toLocaleTimeString</a:t>
            </a:r>
            <a:r>
              <a:rPr kumimoji="1" lang="en-US" altLang="zh-CN" b="1" dirty="0">
                <a:solidFill>
                  <a:schemeClr val="tx1"/>
                </a:solidFill>
              </a:rPr>
              <a:t>()</a:t>
            </a:r>
          </a:p>
          <a:p>
            <a:pPr marL="0" indent="0">
              <a:buNone/>
            </a:pPr>
            <a:r>
              <a:rPr kumimoji="1" lang="zh-CN" altLang="en-US" b="1" dirty="0">
                <a:solidFill>
                  <a:schemeClr val="tx1"/>
                </a:solidFill>
              </a:rPr>
              <a:t>不同的浏览器</a:t>
            </a:r>
            <a:r>
              <a:rPr kumimoji="1" lang="zh-CN" altLang="zh-CN" b="1" dirty="0">
                <a:solidFill>
                  <a:schemeClr val="tx1"/>
                </a:solidFill>
              </a:rPr>
              <a:t>，</a:t>
            </a:r>
            <a:r>
              <a:rPr kumimoji="1" lang="zh-CN" altLang="en-US" b="1" dirty="0">
                <a:solidFill>
                  <a:schemeClr val="tx1"/>
                </a:solidFill>
              </a:rPr>
              <a:t>各种</a:t>
            </a:r>
            <a:r>
              <a:rPr kumimoji="1" lang="en-US" altLang="zh-CN" b="1" dirty="0" err="1">
                <a:solidFill>
                  <a:schemeClr val="tx1"/>
                </a:solidFill>
              </a:rPr>
              <a:t>toString</a:t>
            </a:r>
            <a:r>
              <a:rPr kumimoji="1" lang="en-US" altLang="zh-CN" b="1" dirty="0">
                <a:solidFill>
                  <a:schemeClr val="tx1"/>
                </a:solidFill>
              </a:rPr>
              <a:t>()</a:t>
            </a:r>
            <a:r>
              <a:rPr kumimoji="1" lang="zh-CN" altLang="en-US" b="1" dirty="0">
                <a:solidFill>
                  <a:schemeClr val="tx1"/>
                </a:solidFill>
              </a:rPr>
              <a:t>返回的结果不一致</a:t>
            </a:r>
            <a:endParaRPr kumimoji="1" lang="en-US" altLang="zh-C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468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en-US"/>
              <a:t>获取日期中指定部分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67518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en-US" altLang="zh-CN" b="1" dirty="0" err="1">
                <a:solidFill>
                  <a:schemeClr val="tx1"/>
                </a:solidFill>
              </a:rPr>
              <a:t>getTime</a:t>
            </a:r>
            <a:r>
              <a:rPr kumimoji="1" lang="en-US" altLang="zh-CN" b="1" dirty="0">
                <a:solidFill>
                  <a:schemeClr val="tx1"/>
                </a:solidFill>
              </a:rPr>
              <a:t>()</a:t>
            </a:r>
            <a:r>
              <a:rPr kumimoji="1" lang="zh-CN" altLang="en-US" b="1" dirty="0">
                <a:solidFill>
                  <a:schemeClr val="tx1"/>
                </a:solidFill>
              </a:rPr>
              <a:t>  返回毫秒数和</a:t>
            </a:r>
            <a:r>
              <a:rPr kumimoji="1" lang="en-US" altLang="zh-CN" b="1" dirty="0" err="1">
                <a:solidFill>
                  <a:schemeClr val="tx1"/>
                </a:solidFill>
              </a:rPr>
              <a:t>valueOf</a:t>
            </a:r>
            <a:r>
              <a:rPr kumimoji="1" lang="en-US" altLang="zh-CN" b="1" dirty="0">
                <a:solidFill>
                  <a:schemeClr val="tx1"/>
                </a:solidFill>
              </a:rPr>
              <a:t>()</a:t>
            </a:r>
            <a:r>
              <a:rPr kumimoji="1" lang="zh-CN" altLang="en-US" b="1" dirty="0">
                <a:solidFill>
                  <a:schemeClr val="tx1"/>
                </a:solidFill>
              </a:rPr>
              <a:t>结果一样</a:t>
            </a:r>
            <a:endParaRPr kumimoji="1" lang="en-US" altLang="zh-CN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en-US" altLang="zh-CN" b="1" dirty="0" err="1">
                <a:solidFill>
                  <a:schemeClr val="tx1"/>
                </a:solidFill>
              </a:rPr>
              <a:t>getMilliseconds</a:t>
            </a:r>
            <a:r>
              <a:rPr kumimoji="1" lang="en-US" altLang="zh-CN" b="1" dirty="0">
                <a:solidFill>
                  <a:schemeClr val="tx1"/>
                </a:solidFill>
              </a:rPr>
              <a:t>()</a:t>
            </a:r>
            <a:r>
              <a:rPr kumimoji="1" lang="zh-CN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zh-CN" b="1" dirty="0">
                <a:solidFill>
                  <a:schemeClr val="tx1"/>
                </a:solidFill>
              </a:rPr>
              <a:t>//</a:t>
            </a:r>
            <a:r>
              <a:rPr kumimoji="1" lang="zh-CN" altLang="en-US" b="1" dirty="0">
                <a:solidFill>
                  <a:schemeClr val="tx1"/>
                </a:solidFill>
              </a:rPr>
              <a:t>毫秒</a:t>
            </a:r>
            <a:endParaRPr kumimoji="1" lang="en-US" altLang="zh-CN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en-US" altLang="zh-CN" b="1" dirty="0" err="1">
                <a:solidFill>
                  <a:schemeClr val="tx1"/>
                </a:solidFill>
              </a:rPr>
              <a:t>getSeconds</a:t>
            </a:r>
            <a:r>
              <a:rPr kumimoji="1" lang="en-US" altLang="zh-CN" b="1" dirty="0">
                <a:solidFill>
                  <a:schemeClr val="tx1"/>
                </a:solidFill>
              </a:rPr>
              <a:t>()</a:t>
            </a:r>
            <a:r>
              <a:rPr kumimoji="1" lang="zh-CN" altLang="en-US" b="1" dirty="0">
                <a:solidFill>
                  <a:schemeClr val="tx1"/>
                </a:solidFill>
              </a:rPr>
              <a:t>  返回</a:t>
            </a:r>
            <a:r>
              <a:rPr kumimoji="1" lang="en-US" altLang="zh-CN" b="1" dirty="0">
                <a:solidFill>
                  <a:schemeClr val="tx1"/>
                </a:solidFill>
              </a:rPr>
              <a:t>0-59</a:t>
            </a:r>
          </a:p>
          <a:p>
            <a:pPr marL="0" indent="0">
              <a:buNone/>
            </a:pPr>
            <a:r>
              <a:rPr kumimoji="1" lang="en-US" altLang="zh-CN" b="1" dirty="0" err="1">
                <a:solidFill>
                  <a:schemeClr val="tx1"/>
                </a:solidFill>
              </a:rPr>
              <a:t>getMinutes</a:t>
            </a:r>
            <a:r>
              <a:rPr kumimoji="1" lang="en-US" altLang="zh-CN" b="1" dirty="0">
                <a:solidFill>
                  <a:schemeClr val="tx1"/>
                </a:solidFill>
              </a:rPr>
              <a:t>()</a:t>
            </a:r>
            <a:r>
              <a:rPr kumimoji="1" lang="zh-CN" altLang="en-US" b="1" dirty="0">
                <a:solidFill>
                  <a:schemeClr val="tx1"/>
                </a:solidFill>
              </a:rPr>
              <a:t>  返回</a:t>
            </a:r>
            <a:r>
              <a:rPr kumimoji="1" lang="en-US" altLang="zh-CN" b="1" dirty="0">
                <a:solidFill>
                  <a:schemeClr val="tx1"/>
                </a:solidFill>
              </a:rPr>
              <a:t>0-59</a:t>
            </a:r>
          </a:p>
          <a:p>
            <a:pPr marL="0" indent="0">
              <a:buNone/>
            </a:pPr>
            <a:r>
              <a:rPr kumimoji="1" lang="en-US" altLang="zh-CN" b="1" dirty="0" err="1">
                <a:solidFill>
                  <a:schemeClr val="tx1"/>
                </a:solidFill>
              </a:rPr>
              <a:t>getHours</a:t>
            </a:r>
            <a:r>
              <a:rPr kumimoji="1" lang="en-US" altLang="zh-CN" b="1" dirty="0">
                <a:solidFill>
                  <a:schemeClr val="tx1"/>
                </a:solidFill>
              </a:rPr>
              <a:t>()</a:t>
            </a:r>
            <a:r>
              <a:rPr kumimoji="1" lang="zh-CN" altLang="en-US" b="1" dirty="0">
                <a:solidFill>
                  <a:schemeClr val="tx1"/>
                </a:solidFill>
              </a:rPr>
              <a:t>   返回</a:t>
            </a:r>
            <a:r>
              <a:rPr kumimoji="1" lang="en-US" altLang="zh-CN" b="1" dirty="0">
                <a:solidFill>
                  <a:schemeClr val="tx1"/>
                </a:solidFill>
              </a:rPr>
              <a:t>0-23</a:t>
            </a:r>
          </a:p>
          <a:p>
            <a:pPr marL="0" indent="0">
              <a:buNone/>
            </a:pPr>
            <a:r>
              <a:rPr kumimoji="1" lang="en-US" altLang="zh-CN" b="1" dirty="0" err="1">
                <a:solidFill>
                  <a:schemeClr val="tx1"/>
                </a:solidFill>
              </a:rPr>
              <a:t>getDay</a:t>
            </a:r>
            <a:r>
              <a:rPr kumimoji="1" lang="en-US" altLang="zh-CN" b="1" dirty="0">
                <a:solidFill>
                  <a:schemeClr val="tx1"/>
                </a:solidFill>
              </a:rPr>
              <a:t>()</a:t>
            </a:r>
            <a:r>
              <a:rPr kumimoji="1" lang="zh-CN" altLang="en-US" b="1" dirty="0">
                <a:solidFill>
                  <a:schemeClr val="tx1"/>
                </a:solidFill>
              </a:rPr>
              <a:t>     返回星期几 </a:t>
            </a:r>
            <a:r>
              <a:rPr kumimoji="1" lang="en-US" altLang="zh-CN" b="1" dirty="0">
                <a:solidFill>
                  <a:schemeClr val="tx1"/>
                </a:solidFill>
              </a:rPr>
              <a:t>0</a:t>
            </a:r>
            <a:r>
              <a:rPr kumimoji="1" lang="zh-CN" altLang="en-US" b="1" dirty="0">
                <a:solidFill>
                  <a:schemeClr val="tx1"/>
                </a:solidFill>
              </a:rPr>
              <a:t>周日   </a:t>
            </a:r>
            <a:r>
              <a:rPr kumimoji="1" lang="en-US" altLang="zh-CN" b="1" dirty="0">
                <a:solidFill>
                  <a:schemeClr val="tx1"/>
                </a:solidFill>
              </a:rPr>
              <a:t>6</a:t>
            </a:r>
            <a:r>
              <a:rPr kumimoji="1" lang="zh-CN" altLang="en-US" b="1" dirty="0">
                <a:solidFill>
                  <a:schemeClr val="tx1"/>
                </a:solidFill>
              </a:rPr>
              <a:t>周</a:t>
            </a:r>
            <a:r>
              <a:rPr kumimoji="1" lang="en-US" altLang="zh-CN" b="1" dirty="0">
                <a:solidFill>
                  <a:schemeClr val="tx1"/>
                </a:solidFill>
              </a:rPr>
              <a:t>6</a:t>
            </a:r>
          </a:p>
          <a:p>
            <a:pPr marL="0" indent="0">
              <a:buNone/>
            </a:pPr>
            <a:r>
              <a:rPr kumimoji="1" lang="en-US" altLang="zh-CN" b="1" dirty="0" err="1">
                <a:solidFill>
                  <a:schemeClr val="tx1"/>
                </a:solidFill>
              </a:rPr>
              <a:t>getDate</a:t>
            </a:r>
            <a:r>
              <a:rPr kumimoji="1" lang="en-US" altLang="zh-CN" b="1" dirty="0">
                <a:solidFill>
                  <a:schemeClr val="tx1"/>
                </a:solidFill>
              </a:rPr>
              <a:t>()</a:t>
            </a:r>
            <a:r>
              <a:rPr kumimoji="1" lang="zh-CN" altLang="en-US" b="1" dirty="0">
                <a:solidFill>
                  <a:schemeClr val="tx1"/>
                </a:solidFill>
              </a:rPr>
              <a:t>    返回当前月的第几天</a:t>
            </a:r>
            <a:endParaRPr kumimoji="1" lang="en-US" altLang="zh-CN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en-US" altLang="zh-CN" b="1" dirty="0" err="1">
                <a:solidFill>
                  <a:schemeClr val="tx1"/>
                </a:solidFill>
              </a:rPr>
              <a:t>getMonth</a:t>
            </a:r>
            <a:r>
              <a:rPr kumimoji="1" lang="en-US" altLang="zh-CN" b="1" dirty="0">
                <a:solidFill>
                  <a:schemeClr val="tx1"/>
                </a:solidFill>
              </a:rPr>
              <a:t>()</a:t>
            </a:r>
            <a:r>
              <a:rPr kumimoji="1" lang="zh-CN" altLang="en-US" b="1" dirty="0">
                <a:solidFill>
                  <a:schemeClr val="tx1"/>
                </a:solidFill>
              </a:rPr>
              <a:t>   返回月份，从</a:t>
            </a:r>
            <a:r>
              <a:rPr kumimoji="1" lang="en-US" altLang="zh-CN" b="1" dirty="0">
                <a:solidFill>
                  <a:schemeClr val="tx1"/>
                </a:solidFill>
              </a:rPr>
              <a:t>0</a:t>
            </a:r>
            <a:r>
              <a:rPr kumimoji="1" lang="zh-CN" altLang="en-US" b="1" dirty="0">
                <a:solidFill>
                  <a:schemeClr val="tx1"/>
                </a:solidFill>
              </a:rPr>
              <a:t>开始</a:t>
            </a:r>
            <a:endParaRPr kumimoji="1" lang="en-US" altLang="zh-CN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en-US" altLang="zh-CN" b="1" dirty="0" err="1">
                <a:solidFill>
                  <a:schemeClr val="tx1"/>
                </a:solidFill>
              </a:rPr>
              <a:t>getFullYear</a:t>
            </a:r>
            <a:r>
              <a:rPr kumimoji="1" lang="en-US" altLang="zh-CN" b="1" dirty="0">
                <a:solidFill>
                  <a:schemeClr val="tx1"/>
                </a:solidFill>
              </a:rPr>
              <a:t>()</a:t>
            </a:r>
            <a:r>
              <a:rPr kumimoji="1" lang="zh-CN" altLang="en-US" b="1" dirty="0">
                <a:solidFill>
                  <a:schemeClr val="tx1"/>
                </a:solidFill>
              </a:rPr>
              <a:t>   返回</a:t>
            </a:r>
            <a:r>
              <a:rPr kumimoji="1" lang="en-US" altLang="zh-CN" b="1" dirty="0">
                <a:solidFill>
                  <a:schemeClr val="tx1"/>
                </a:solidFill>
              </a:rPr>
              <a:t>4</a:t>
            </a:r>
            <a:r>
              <a:rPr kumimoji="1" lang="zh-CN" altLang="en-US" b="1" dirty="0">
                <a:solidFill>
                  <a:schemeClr val="tx1"/>
                </a:solidFill>
              </a:rPr>
              <a:t>位的年份  如 </a:t>
            </a:r>
            <a:r>
              <a:rPr kumimoji="1" lang="en-US" altLang="zh-CN" b="1" dirty="0">
                <a:solidFill>
                  <a:schemeClr val="tx1"/>
                </a:solidFill>
              </a:rPr>
              <a:t>2016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1267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285" y="1321467"/>
            <a:ext cx="5835203" cy="386234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92459" y="5386039"/>
            <a:ext cx="3066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有对象就不用</a:t>
            </a:r>
            <a:r>
              <a:rPr lang="en-US" altLang="zh-CN" dirty="0"/>
              <a:t>”</a:t>
            </a:r>
            <a:r>
              <a:rPr lang="zh-CN" altLang="en-US" dirty="0"/>
              <a:t>花钱</a:t>
            </a:r>
            <a:r>
              <a:rPr lang="en-US" altLang="zh-CN" dirty="0"/>
              <a:t>”</a:t>
            </a:r>
            <a:r>
              <a:rPr lang="zh-CN" altLang="en-US" dirty="0"/>
              <a:t>了</a:t>
            </a:r>
            <a:r>
              <a:rPr lang="en-US" altLang="zh-CN" dirty="0"/>
              <a:t>!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573" y="5450829"/>
            <a:ext cx="228600" cy="2286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616605" y="5679429"/>
            <a:ext cx="3189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面向对象</a:t>
            </a:r>
            <a:r>
              <a:rPr lang="en-US" altLang="zh-CN" dirty="0"/>
              <a:t>:c#,</a:t>
            </a:r>
            <a:r>
              <a:rPr lang="en-US" altLang="zh-CN" dirty="0" err="1"/>
              <a:t>java,c</a:t>
            </a:r>
            <a:r>
              <a:rPr lang="en-US" altLang="zh-CN" dirty="0"/>
              <a:t>++</a:t>
            </a:r>
          </a:p>
          <a:p>
            <a:r>
              <a:rPr lang="zh-CN" altLang="en-US" dirty="0"/>
              <a:t>基于对象</a:t>
            </a:r>
            <a:r>
              <a:rPr lang="en-US" altLang="zh-CN" dirty="0"/>
              <a:t>:</a:t>
            </a:r>
            <a:r>
              <a:rPr lang="en-US" altLang="zh-CN" dirty="0" err="1"/>
              <a:t>js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63917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自己写一个方法返回指定的日期格式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98474" y="1648178"/>
            <a:ext cx="835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写一个函数传过来一个时期对象，返回</a:t>
            </a:r>
            <a:r>
              <a:rPr kumimoji="1" lang="en-US" altLang="zh-CN" dirty="0" err="1"/>
              <a:t>yyyy</a:t>
            </a:r>
            <a:r>
              <a:rPr kumimoji="1" lang="en-US" altLang="zh-CN" dirty="0"/>
              <a:t>-MM-</a:t>
            </a:r>
            <a:r>
              <a:rPr kumimoji="1" lang="en-US" altLang="zh-CN" dirty="0" err="1"/>
              <a:t>dd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HH:mm:ss</a:t>
            </a:r>
            <a:r>
              <a:rPr kumimoji="1" lang="zh-CN" altLang="en-US" dirty="0"/>
              <a:t>形式的字符串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98474" y="2053816"/>
            <a:ext cx="5868872" cy="3508653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获取日期的方法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getTimeString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year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getFullYear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获取年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month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getMonth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获取月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getDay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获取日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hour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getHours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获取小时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minute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getMinutes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获取分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second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getSeconds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获取秒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month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month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"0"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month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month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"0"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hour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hour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"0"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hour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hour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minute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minute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"0"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minute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minute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second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second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"0"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second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second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year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"-"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month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"-"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 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hour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":"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minute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":"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second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getTimeString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(date));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8474" y="5742878"/>
            <a:ext cx="6772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该函数写完之后</a:t>
            </a:r>
            <a:r>
              <a:rPr lang="en-US" altLang="zh-CN" dirty="0"/>
              <a:t>,</a:t>
            </a:r>
            <a:r>
              <a:rPr lang="zh-CN" altLang="en-US" dirty="0"/>
              <a:t>自己创建一个</a:t>
            </a:r>
            <a:r>
              <a:rPr lang="en-US" altLang="zh-CN" dirty="0" err="1"/>
              <a:t>js</a:t>
            </a:r>
            <a:r>
              <a:rPr lang="zh-CN" altLang="en-US" dirty="0"/>
              <a:t>文件</a:t>
            </a:r>
            <a:r>
              <a:rPr lang="en-US" altLang="zh-CN" dirty="0"/>
              <a:t>,</a:t>
            </a:r>
            <a:r>
              <a:rPr lang="zh-CN" altLang="en-US" dirty="0"/>
              <a:t>放进去</a:t>
            </a:r>
            <a:r>
              <a:rPr lang="en-US" altLang="zh-CN" dirty="0"/>
              <a:t>,</a:t>
            </a:r>
            <a:r>
              <a:rPr lang="zh-CN" altLang="en-US" dirty="0"/>
              <a:t>使用的时候直接导入文件并调用即可</a:t>
            </a:r>
          </a:p>
        </p:txBody>
      </p:sp>
    </p:spTree>
    <p:extLst>
      <p:ext uri="{BB962C8B-B14F-4D97-AF65-F5344CB8AC3E}">
        <p14:creationId xmlns:p14="http://schemas.microsoft.com/office/powerpoint/2010/main" val="12107754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基本包装类型</a:t>
            </a:r>
            <a:r>
              <a:rPr kumimoji="1" lang="en-US" altLang="zh-CN" dirty="0"/>
              <a:t>(</a:t>
            </a:r>
            <a:r>
              <a:rPr kumimoji="1" lang="zh-CN" altLang="en-US" dirty="0"/>
              <a:t>理解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98474" y="1648178"/>
            <a:ext cx="8352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 err="1"/>
              <a:t>javascript</a:t>
            </a:r>
            <a:r>
              <a:rPr lang="zh-CN" altLang="en-US" dirty="0"/>
              <a:t>中</a:t>
            </a:r>
            <a:r>
              <a:rPr lang="en-US" altLang="zh-CN" dirty="0"/>
              <a:t>,</a:t>
            </a:r>
            <a:r>
              <a:rPr lang="zh-CN" altLang="en-US" dirty="0"/>
              <a:t>为了方便操作基本数据类型</a:t>
            </a:r>
            <a:r>
              <a:rPr lang="en-US" altLang="zh-CN" dirty="0"/>
              <a:t>,</a:t>
            </a:r>
            <a:r>
              <a:rPr lang="en-US" altLang="zh-CN" dirty="0" err="1"/>
              <a:t>js</a:t>
            </a:r>
            <a:r>
              <a:rPr lang="zh-CN" altLang="en-US" dirty="0"/>
              <a:t>还提供了三种特殊的引用类型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String</a:t>
            </a:r>
            <a:r>
              <a:rPr lang="zh-CN" altLang="en-US" dirty="0"/>
              <a:t>、</a:t>
            </a:r>
            <a:r>
              <a:rPr lang="en-US" altLang="zh-CN" dirty="0"/>
              <a:t>Number</a:t>
            </a:r>
            <a:r>
              <a:rPr lang="zh-CN" altLang="en-US" dirty="0"/>
              <a:t>、</a:t>
            </a:r>
            <a:r>
              <a:rPr lang="en-US" altLang="zh-CN" dirty="0"/>
              <a:t>Boolean</a:t>
            </a:r>
          </a:p>
          <a:p>
            <a:r>
              <a:rPr lang="zh-CN" altLang="en-US" dirty="0"/>
              <a:t>例如</a:t>
            </a:r>
            <a:r>
              <a:rPr lang="en-US" altLang="zh-CN" dirty="0"/>
              <a:t>: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315844" y="2248343"/>
            <a:ext cx="2062976" cy="646331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"hello"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substring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(str);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8474" y="2894674"/>
            <a:ext cx="79653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此时的</a:t>
            </a:r>
            <a:r>
              <a:rPr lang="en-US" altLang="zh-CN" dirty="0" err="1"/>
              <a:t>str</a:t>
            </a:r>
            <a:r>
              <a:rPr lang="zh-CN" altLang="en-US" dirty="0"/>
              <a:t>是基本数据类型</a:t>
            </a:r>
            <a:r>
              <a:rPr lang="en-US" altLang="zh-CN" dirty="0"/>
              <a:t>,</a:t>
            </a:r>
            <a:r>
              <a:rPr lang="zh-CN" altLang="en-US" dirty="0"/>
              <a:t>基本数据类型没有属性和方法</a:t>
            </a:r>
            <a:r>
              <a:rPr lang="en-US" altLang="zh-CN" dirty="0"/>
              <a:t>,</a:t>
            </a:r>
            <a:r>
              <a:rPr lang="zh-CN" altLang="en-US" dirty="0"/>
              <a:t>为什么还可以调用方法并且执行呢</a:t>
            </a:r>
            <a:r>
              <a:rPr lang="en-US" altLang="zh-CN" dirty="0"/>
              <a:t>?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原因</a:t>
            </a:r>
            <a:r>
              <a:rPr lang="en-US" altLang="zh-CN" b="1" dirty="0">
                <a:solidFill>
                  <a:srgbClr val="FF0000"/>
                </a:solidFill>
              </a:rPr>
              <a:t>:</a:t>
            </a:r>
            <a:r>
              <a:rPr lang="zh-CN" altLang="en-US" b="1" dirty="0">
                <a:solidFill>
                  <a:srgbClr val="FF0000"/>
                </a:solidFill>
              </a:rPr>
              <a:t>代码执行到</a:t>
            </a:r>
            <a:r>
              <a:rPr lang="en-US" altLang="zh-CN" b="1" dirty="0" err="1">
                <a:solidFill>
                  <a:srgbClr val="FF0000"/>
                </a:solidFill>
              </a:rPr>
              <a:t>str.substring</a:t>
            </a:r>
            <a:r>
              <a:rPr lang="en-US" altLang="zh-CN" b="1" dirty="0">
                <a:solidFill>
                  <a:srgbClr val="FF0000"/>
                </a:solidFill>
              </a:rPr>
              <a:t>(3)</a:t>
            </a:r>
            <a:r>
              <a:rPr lang="zh-CN" altLang="en-US" b="1" dirty="0">
                <a:solidFill>
                  <a:srgbClr val="FF0000"/>
                </a:solidFill>
              </a:rPr>
              <a:t>的时候先把</a:t>
            </a:r>
            <a:r>
              <a:rPr lang="en-US" altLang="zh-CN" b="1" dirty="0" err="1">
                <a:solidFill>
                  <a:srgbClr val="FF0000"/>
                </a:solidFill>
              </a:rPr>
              <a:t>str</a:t>
            </a:r>
            <a:r>
              <a:rPr lang="zh-CN" altLang="en-US" b="1" dirty="0">
                <a:solidFill>
                  <a:srgbClr val="FF0000"/>
                </a:solidFill>
              </a:rPr>
              <a:t>包装成</a:t>
            </a:r>
            <a:r>
              <a:rPr lang="en-US" altLang="zh-CN" b="1" dirty="0">
                <a:solidFill>
                  <a:srgbClr val="FF0000"/>
                </a:solidFill>
              </a:rPr>
              <a:t>String</a:t>
            </a:r>
            <a:r>
              <a:rPr lang="zh-CN" altLang="en-US" b="1" dirty="0">
                <a:solidFill>
                  <a:srgbClr val="FF0000"/>
                </a:solidFill>
              </a:rPr>
              <a:t>类型</a:t>
            </a:r>
            <a:r>
              <a:rPr lang="en-US" altLang="zh-CN" b="1" dirty="0">
                <a:solidFill>
                  <a:srgbClr val="FF0000"/>
                </a:solidFill>
              </a:rPr>
              <a:t>,</a:t>
            </a:r>
            <a:r>
              <a:rPr lang="zh-CN" altLang="en-US" b="1" dirty="0">
                <a:solidFill>
                  <a:srgbClr val="FF0000"/>
                </a:solidFill>
              </a:rPr>
              <a:t>然后调用方法</a:t>
            </a:r>
            <a:r>
              <a:rPr lang="en-US" altLang="zh-CN" b="1" dirty="0">
                <a:solidFill>
                  <a:srgbClr val="FF0000"/>
                </a:solidFill>
              </a:rPr>
              <a:t>,</a:t>
            </a:r>
            <a:r>
              <a:rPr lang="zh-CN" altLang="en-US" b="1" dirty="0">
                <a:solidFill>
                  <a:srgbClr val="FF0000"/>
                </a:solidFill>
              </a:rPr>
              <a:t>使用完毕后再把</a:t>
            </a:r>
            <a:r>
              <a:rPr lang="en-US" altLang="zh-CN" b="1" dirty="0" err="1">
                <a:solidFill>
                  <a:srgbClr val="FF0000"/>
                </a:solidFill>
              </a:rPr>
              <a:t>str</a:t>
            </a:r>
            <a:r>
              <a:rPr lang="zh-CN" altLang="en-US" b="1" dirty="0">
                <a:solidFill>
                  <a:srgbClr val="FF0000"/>
                </a:solidFill>
              </a:rPr>
              <a:t>这个对象进行销毁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dirty="0"/>
              <a:t>相当于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483112" y="4048837"/>
            <a:ext cx="2531327" cy="646331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str1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"hello"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str2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str1.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substring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str1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693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基本包装类型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98474" y="1367195"/>
            <a:ext cx="835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一般情况</a:t>
            </a:r>
            <a:r>
              <a:rPr lang="en-US" altLang="zh-CN" dirty="0"/>
              <a:t>Number</a:t>
            </a:r>
            <a:r>
              <a:rPr lang="zh-CN" altLang="en-US" dirty="0"/>
              <a:t>和</a:t>
            </a:r>
            <a:r>
              <a:rPr lang="en-US" altLang="zh-CN" dirty="0"/>
              <a:t>Boolean</a:t>
            </a:r>
            <a:r>
              <a:rPr lang="zh-CN" altLang="en-US" dirty="0"/>
              <a:t>基本包装类型基本不用</a:t>
            </a:r>
            <a:r>
              <a:rPr lang="en-US" altLang="zh-CN" dirty="0"/>
              <a:t>,</a:t>
            </a:r>
            <a:r>
              <a:rPr lang="zh-CN" altLang="en-US" dirty="0"/>
              <a:t>很容易引起争议</a:t>
            </a:r>
            <a:endParaRPr lang="en-US" altLang="zh-CN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98474" y="1871423"/>
            <a:ext cx="2512355" cy="646331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(b2);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2288" y="2720898"/>
            <a:ext cx="71178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原因</a:t>
            </a:r>
            <a:r>
              <a:rPr lang="en-US" altLang="zh-CN" b="1" dirty="0">
                <a:solidFill>
                  <a:srgbClr val="FF0000"/>
                </a:solidFill>
              </a:rPr>
              <a:t>:</a:t>
            </a:r>
            <a:r>
              <a:rPr lang="zh-CN" altLang="en-US" b="1" dirty="0">
                <a:solidFill>
                  <a:srgbClr val="FF0000"/>
                </a:solidFill>
              </a:rPr>
              <a:t>因为</a:t>
            </a:r>
            <a:r>
              <a:rPr lang="en-US" altLang="zh-CN" b="1" dirty="0">
                <a:solidFill>
                  <a:srgbClr val="FF0000"/>
                </a:solidFill>
              </a:rPr>
              <a:t>b1</a:t>
            </a:r>
            <a:r>
              <a:rPr lang="zh-CN" altLang="en-US" b="1" dirty="0">
                <a:solidFill>
                  <a:srgbClr val="FF0000"/>
                </a:solidFill>
              </a:rPr>
              <a:t>是对象</a:t>
            </a:r>
            <a:r>
              <a:rPr lang="en-US" altLang="zh-CN" b="1" dirty="0">
                <a:solidFill>
                  <a:srgbClr val="FF0000"/>
                </a:solidFill>
              </a:rPr>
              <a:t>,</a:t>
            </a:r>
            <a:r>
              <a:rPr lang="zh-CN" altLang="en-US" b="1" dirty="0">
                <a:solidFill>
                  <a:srgbClr val="FF0000"/>
                </a:solidFill>
              </a:rPr>
              <a:t>对象转布尔类型是</a:t>
            </a:r>
            <a:r>
              <a:rPr lang="en-US" altLang="zh-CN" b="1" dirty="0">
                <a:solidFill>
                  <a:srgbClr val="FF0000"/>
                </a:solidFill>
              </a:rPr>
              <a:t>true</a:t>
            </a:r>
            <a:r>
              <a:rPr lang="zh-CN" altLang="en-US" b="1" dirty="0">
                <a:solidFill>
                  <a:srgbClr val="FF0000"/>
                </a:solidFill>
              </a:rPr>
              <a:t>，所以</a:t>
            </a:r>
            <a:r>
              <a:rPr lang="en-US" altLang="zh-CN" b="1" dirty="0">
                <a:solidFill>
                  <a:srgbClr val="FF0000"/>
                </a:solidFill>
              </a:rPr>
              <a:t>,</a:t>
            </a:r>
            <a:r>
              <a:rPr lang="zh-CN" altLang="en-US" b="1" dirty="0">
                <a:solidFill>
                  <a:srgbClr val="FF0000"/>
                </a:solidFill>
              </a:rPr>
              <a:t>结果就是</a:t>
            </a:r>
            <a:r>
              <a:rPr lang="en-US" altLang="zh-CN" b="1" dirty="0">
                <a:solidFill>
                  <a:srgbClr val="FF0000"/>
                </a:solidFill>
              </a:rPr>
              <a:t>true</a:t>
            </a:r>
          </a:p>
          <a:p>
            <a:endParaRPr lang="en-US" altLang="zh-CN" dirty="0"/>
          </a:p>
          <a:p>
            <a:r>
              <a:rPr lang="zh-CN" altLang="en-US" dirty="0"/>
              <a:t>快速识别</a:t>
            </a:r>
            <a:r>
              <a:rPr lang="en-US" altLang="zh-CN" dirty="0"/>
              <a:t>:</a:t>
            </a:r>
          </a:p>
          <a:p>
            <a:pPr lvl="1"/>
            <a:r>
              <a:rPr kumimoji="1" lang="en-US" altLang="zh-CN" dirty="0" err="1"/>
              <a:t>var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num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18;</a:t>
            </a:r>
            <a:r>
              <a:rPr kumimoji="1" lang="zh-CN" altLang="en-US" dirty="0"/>
              <a:t>  </a:t>
            </a:r>
            <a:r>
              <a:rPr kumimoji="1" lang="en-US" altLang="zh-CN" dirty="0"/>
              <a:t>//</a:t>
            </a:r>
            <a:r>
              <a:rPr kumimoji="1" lang="zh-CN" altLang="en-US" dirty="0"/>
              <a:t>数值，基本类型</a:t>
            </a:r>
            <a:r>
              <a:rPr kumimoji="1" lang="en-US" altLang="zh-CN" dirty="0"/>
              <a:t>-</a:t>
            </a:r>
            <a:r>
              <a:rPr kumimoji="1" lang="zh-CN" altLang="en-US" dirty="0"/>
              <a:t>数字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var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num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Number(“18”);</a:t>
            </a:r>
            <a:r>
              <a:rPr kumimoji="1" lang="zh-CN" altLang="en-US" dirty="0"/>
              <a:t> </a:t>
            </a:r>
            <a:r>
              <a:rPr kumimoji="1" lang="en-US" altLang="zh-CN" dirty="0"/>
              <a:t>//</a:t>
            </a:r>
            <a:r>
              <a:rPr kumimoji="1" lang="zh-CN" altLang="en-US" dirty="0"/>
              <a:t>类型转换</a:t>
            </a:r>
            <a:r>
              <a:rPr kumimoji="1" lang="en-US" altLang="zh-CN" dirty="0"/>
              <a:t>-</a:t>
            </a:r>
            <a:r>
              <a:rPr kumimoji="1" lang="zh-CN" altLang="en-US" dirty="0"/>
              <a:t>数字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var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num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new</a:t>
            </a:r>
            <a:r>
              <a:rPr kumimoji="1" lang="zh-CN" altLang="en-US" dirty="0"/>
              <a:t> </a:t>
            </a:r>
            <a:r>
              <a:rPr kumimoji="1" lang="en-US" altLang="zh-CN" dirty="0"/>
              <a:t>Number(18);</a:t>
            </a:r>
            <a:r>
              <a:rPr kumimoji="1" lang="zh-CN" altLang="en-US" dirty="0"/>
              <a:t> </a:t>
            </a:r>
            <a:r>
              <a:rPr kumimoji="1" lang="en-US" altLang="zh-CN" dirty="0"/>
              <a:t>//</a:t>
            </a:r>
            <a:r>
              <a:rPr kumimoji="1" lang="zh-CN" altLang="en-US" dirty="0"/>
              <a:t>基本包装类型，对象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795005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 dirty="0"/>
              <a:t>String</a:t>
            </a:r>
            <a:r>
              <a:rPr kumimoji="1" lang="zh-CN" altLang="en-US" dirty="0"/>
              <a:t>类型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98474" y="1648178"/>
            <a:ext cx="83520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String</a:t>
            </a:r>
            <a:r>
              <a:rPr kumimoji="1" lang="zh-CN" altLang="en-US" dirty="0"/>
              <a:t>类型是字符串的对象包装类型，可以提供给我们很多有用的操作字符串的方法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var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strObj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new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String(“hello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world”);</a:t>
            </a:r>
            <a:r>
              <a:rPr kumimoji="1" lang="zh-CN" altLang="en-US" dirty="0"/>
              <a:t>这种方式我们不用</a:t>
            </a:r>
            <a:r>
              <a:rPr kumimoji="1" lang="en-US" altLang="zh-CN" dirty="0"/>
              <a:t>,</a:t>
            </a:r>
            <a:r>
              <a:rPr kumimoji="1" lang="zh-CN" altLang="en-US" dirty="0"/>
              <a:t>系统用</a:t>
            </a:r>
            <a:endParaRPr kumimoji="1" lang="en-US" altLang="zh-CN" dirty="0"/>
          </a:p>
          <a:p>
            <a:r>
              <a:rPr kumimoji="1" lang="zh-CN" altLang="en-US" dirty="0"/>
              <a:t>对象有方法和属性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属性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length</a:t>
            </a:r>
            <a:r>
              <a:rPr kumimoji="1" lang="zh-CN" altLang="en-US" dirty="0"/>
              <a:t> 返回当前字符串中总共多少个字符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方法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字符方法、字符串操作方法、位置方法、去除空白、大小写转换方法</a:t>
            </a:r>
            <a:r>
              <a:rPr kumimoji="1" lang="en-US" altLang="zh-CN" dirty="0"/>
              <a:t>...</a:t>
            </a:r>
          </a:p>
          <a:p>
            <a:r>
              <a:rPr kumimoji="1" lang="zh-CN" altLang="en-US" b="1" dirty="0">
                <a:solidFill>
                  <a:srgbClr val="FF0000"/>
                </a:solidFill>
              </a:rPr>
              <a:t>字符</a:t>
            </a:r>
            <a:r>
              <a:rPr kumimoji="1" lang="en-US" altLang="zh-CN" b="1" dirty="0">
                <a:solidFill>
                  <a:srgbClr val="FF0000"/>
                </a:solidFill>
              </a:rPr>
              <a:t>:</a:t>
            </a:r>
            <a:r>
              <a:rPr kumimoji="1" lang="zh-CN" altLang="en-US" b="1" dirty="0">
                <a:solidFill>
                  <a:srgbClr val="FF0000"/>
                </a:solidFill>
              </a:rPr>
              <a:t>一个字母</a:t>
            </a:r>
            <a:r>
              <a:rPr kumimoji="1" lang="en-US" altLang="zh-CN" b="1" dirty="0">
                <a:solidFill>
                  <a:srgbClr val="FF0000"/>
                </a:solidFill>
              </a:rPr>
              <a:t>,</a:t>
            </a:r>
            <a:r>
              <a:rPr kumimoji="1" lang="zh-CN" altLang="en-US" b="1" dirty="0">
                <a:solidFill>
                  <a:srgbClr val="FF0000"/>
                </a:solidFill>
              </a:rPr>
              <a:t>一个汉字</a:t>
            </a:r>
            <a:r>
              <a:rPr kumimoji="1" lang="en-US" altLang="zh-CN" b="1" dirty="0">
                <a:solidFill>
                  <a:srgbClr val="FF0000"/>
                </a:solidFill>
              </a:rPr>
              <a:t>,</a:t>
            </a:r>
            <a:r>
              <a:rPr kumimoji="1" lang="zh-CN" altLang="en-US" b="1" dirty="0">
                <a:solidFill>
                  <a:srgbClr val="FF0000"/>
                </a:solidFill>
              </a:rPr>
              <a:t>一个符号</a:t>
            </a:r>
            <a:r>
              <a:rPr kumimoji="1" lang="en-US" altLang="zh-CN" b="1" dirty="0">
                <a:solidFill>
                  <a:srgbClr val="FF0000"/>
                </a:solidFill>
              </a:rPr>
              <a:t>,</a:t>
            </a:r>
            <a:r>
              <a:rPr kumimoji="1" lang="zh-CN" altLang="en-US" b="1" dirty="0">
                <a:solidFill>
                  <a:srgbClr val="FF0000"/>
                </a:solidFill>
              </a:rPr>
              <a:t>都是一个字符</a:t>
            </a:r>
            <a:r>
              <a:rPr kumimoji="1" lang="en-US" altLang="zh-CN" b="1" dirty="0">
                <a:solidFill>
                  <a:srgbClr val="FF0000"/>
                </a:solidFill>
              </a:rPr>
              <a:t>,</a:t>
            </a:r>
            <a:r>
              <a:rPr kumimoji="1" lang="zh-CN" altLang="en-US" b="1" dirty="0">
                <a:solidFill>
                  <a:srgbClr val="FF0000"/>
                </a:solidFill>
              </a:rPr>
              <a:t>字符是单个的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r>
              <a:rPr kumimoji="1" lang="zh-CN" altLang="en-US" b="1" dirty="0">
                <a:solidFill>
                  <a:srgbClr val="FF0000"/>
                </a:solidFill>
              </a:rPr>
              <a:t>字符串</a:t>
            </a:r>
            <a:r>
              <a:rPr kumimoji="1" lang="en-US" altLang="zh-CN" b="1" dirty="0">
                <a:solidFill>
                  <a:srgbClr val="FF0000"/>
                </a:solidFill>
              </a:rPr>
              <a:t>:</a:t>
            </a:r>
            <a:r>
              <a:rPr kumimoji="1" lang="zh-CN" altLang="en-US" b="1" dirty="0">
                <a:solidFill>
                  <a:srgbClr val="FF0000"/>
                </a:solidFill>
              </a:rPr>
              <a:t>多个字符串起来就是字符串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r>
              <a:rPr kumimoji="1" lang="zh-CN" altLang="en-US" b="1" dirty="0">
                <a:solidFill>
                  <a:srgbClr val="FF0000"/>
                </a:solidFill>
              </a:rPr>
              <a:t>所以说</a:t>
            </a:r>
            <a:r>
              <a:rPr kumimoji="1" lang="en-US" altLang="zh-CN" b="1" dirty="0">
                <a:solidFill>
                  <a:srgbClr val="FF0000"/>
                </a:solidFill>
              </a:rPr>
              <a:t>:</a:t>
            </a:r>
            <a:r>
              <a:rPr kumimoji="1" lang="zh-CN" altLang="en-US" b="1" dirty="0">
                <a:solidFill>
                  <a:srgbClr val="FF0000"/>
                </a:solidFill>
              </a:rPr>
              <a:t>字符串可以看成是字符数组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r>
              <a:rPr kumimoji="1" lang="en-US" altLang="zh-CN" b="1" dirty="0" err="1">
                <a:solidFill>
                  <a:schemeClr val="accent1"/>
                </a:solidFill>
              </a:rPr>
              <a:t>Js</a:t>
            </a:r>
            <a:r>
              <a:rPr kumimoji="1" lang="zh-CN" altLang="en-US" b="1" dirty="0">
                <a:solidFill>
                  <a:schemeClr val="accent1"/>
                </a:solidFill>
              </a:rPr>
              <a:t>中没有字符这个说法</a:t>
            </a:r>
            <a:endParaRPr kumimoji="1" lang="en-US" altLang="zh-CN" b="1" dirty="0">
              <a:solidFill>
                <a:schemeClr val="accent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331" y="4913796"/>
            <a:ext cx="2800000" cy="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730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字符串方法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1512" y="1450975"/>
            <a:ext cx="8876371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chemeClr val="accent1"/>
                </a:solidFill>
              </a:rPr>
              <a:t>字符串所有的方法，都不会修改字符串本身</a:t>
            </a:r>
            <a:r>
              <a:rPr kumimoji="1" lang="en-US" altLang="zh-CN" sz="2000" b="1" dirty="0">
                <a:solidFill>
                  <a:schemeClr val="accent1"/>
                </a:solidFill>
              </a:rPr>
              <a:t>(</a:t>
            </a:r>
            <a:r>
              <a:rPr kumimoji="1" lang="zh-CN" altLang="en-US" sz="2000" b="1" dirty="0">
                <a:solidFill>
                  <a:schemeClr val="accent1"/>
                </a:solidFill>
              </a:rPr>
              <a:t>字符串是不可变的</a:t>
            </a:r>
            <a:r>
              <a:rPr kumimoji="1" lang="en-US" altLang="zh-CN" sz="2000" b="1" dirty="0">
                <a:solidFill>
                  <a:schemeClr val="accent1"/>
                </a:solidFill>
              </a:rPr>
              <a:t>)</a:t>
            </a:r>
            <a:r>
              <a:rPr kumimoji="1" lang="zh-CN" altLang="en-US" sz="2000" b="1" dirty="0">
                <a:solidFill>
                  <a:schemeClr val="accent1"/>
                </a:solidFill>
              </a:rPr>
              <a:t>，操作完成会返回一个新的字符串</a:t>
            </a:r>
            <a:endParaRPr kumimoji="1" lang="en-US" altLang="zh-CN" sz="2000" b="1" dirty="0">
              <a:solidFill>
                <a:schemeClr val="accent1"/>
              </a:solidFill>
            </a:endParaRPr>
          </a:p>
          <a:p>
            <a:r>
              <a:rPr kumimoji="1" lang="zh-CN" altLang="en-US" dirty="0"/>
              <a:t>字符方法</a:t>
            </a:r>
            <a:endParaRPr kumimoji="1" lang="en-US" altLang="zh-CN" dirty="0"/>
          </a:p>
          <a:p>
            <a:r>
              <a:rPr kumimoji="1" lang="en-US" altLang="zh-CN" dirty="0" err="1"/>
              <a:t>charAt</a:t>
            </a:r>
            <a:r>
              <a:rPr kumimoji="1" lang="en-US" altLang="zh-CN" dirty="0"/>
              <a:t>()</a:t>
            </a:r>
            <a:r>
              <a:rPr kumimoji="1" lang="zh-CN" altLang="en-US" dirty="0"/>
              <a:t>    </a:t>
            </a:r>
            <a:r>
              <a:rPr kumimoji="1" lang="en-US" altLang="zh-CN" dirty="0"/>
              <a:t>//</a:t>
            </a:r>
            <a:r>
              <a:rPr kumimoji="1" lang="zh-CN" altLang="en-US" dirty="0"/>
              <a:t>获取指定位置处字符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charCodeAt</a:t>
            </a:r>
            <a:r>
              <a:rPr kumimoji="1" lang="en-US" altLang="zh-CN" dirty="0"/>
              <a:t>()</a:t>
            </a:r>
            <a:r>
              <a:rPr kumimoji="1" lang="zh-CN" altLang="en-US" dirty="0"/>
              <a:t>  </a:t>
            </a:r>
            <a:r>
              <a:rPr kumimoji="1" lang="en-US" altLang="zh-CN" dirty="0"/>
              <a:t>//</a:t>
            </a:r>
            <a:r>
              <a:rPr kumimoji="1" lang="zh-CN" altLang="en-US" dirty="0"/>
              <a:t>获取指定位置处字符的</a:t>
            </a:r>
            <a:r>
              <a:rPr kumimoji="1" lang="en-US" altLang="zh-CN" dirty="0"/>
              <a:t>ASCII</a:t>
            </a:r>
            <a:r>
              <a:rPr kumimoji="1" lang="zh-CN" altLang="en-US" dirty="0"/>
              <a:t>码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str</a:t>
            </a:r>
            <a:r>
              <a:rPr kumimoji="1" lang="en-US" altLang="zh-CN" dirty="0"/>
              <a:t>[0]</a:t>
            </a:r>
            <a:r>
              <a:rPr kumimoji="1" lang="zh-CN" altLang="en-US" dirty="0"/>
              <a:t>   </a:t>
            </a:r>
            <a:r>
              <a:rPr kumimoji="1" lang="en-US" altLang="zh-CN" dirty="0"/>
              <a:t>//HTML5</a:t>
            </a:r>
            <a:r>
              <a:rPr kumimoji="1" lang="zh-CN" altLang="en-US" dirty="0"/>
              <a:t>，</a:t>
            </a:r>
            <a:r>
              <a:rPr kumimoji="1" lang="en-US" altLang="zh-CN" dirty="0"/>
              <a:t>IE8+</a:t>
            </a:r>
            <a:r>
              <a:rPr kumimoji="1" lang="zh-CN" altLang="en-US" dirty="0"/>
              <a:t>支持 和</a:t>
            </a:r>
            <a:r>
              <a:rPr kumimoji="1" lang="en-US" altLang="zh-CN" dirty="0" err="1"/>
              <a:t>charAt</a:t>
            </a:r>
            <a:r>
              <a:rPr kumimoji="1" lang="en-US" altLang="zh-CN" dirty="0"/>
              <a:t>()</a:t>
            </a:r>
            <a:r>
              <a:rPr kumimoji="1" lang="zh-CN" altLang="en-US" dirty="0"/>
              <a:t>等效</a:t>
            </a:r>
            <a:endParaRPr kumimoji="1" lang="en-US" altLang="zh-CN" dirty="0"/>
          </a:p>
          <a:p>
            <a:r>
              <a:rPr kumimoji="1" lang="zh-CN" altLang="en-US" dirty="0"/>
              <a:t>字符串操作方法</a:t>
            </a:r>
            <a:endParaRPr kumimoji="1" lang="en-US" altLang="zh-CN" dirty="0"/>
          </a:p>
          <a:p>
            <a:r>
              <a:rPr kumimoji="1" lang="en-US" altLang="zh-CN" dirty="0" err="1"/>
              <a:t>concat</a:t>
            </a:r>
            <a:r>
              <a:rPr kumimoji="1" lang="en-US" altLang="zh-CN" dirty="0"/>
              <a:t>()</a:t>
            </a:r>
            <a:r>
              <a:rPr kumimoji="1" lang="zh-CN" altLang="en-US" dirty="0"/>
              <a:t>   </a:t>
            </a:r>
            <a:r>
              <a:rPr kumimoji="1" lang="en-US" altLang="zh-CN" dirty="0"/>
              <a:t>//</a:t>
            </a:r>
            <a:r>
              <a:rPr kumimoji="1" lang="zh-CN" altLang="en-US" dirty="0"/>
              <a:t>拼接字符串，等效于</a:t>
            </a:r>
            <a:r>
              <a:rPr kumimoji="1" lang="en-US" altLang="zh-CN" dirty="0"/>
              <a:t>+</a:t>
            </a:r>
            <a:r>
              <a:rPr kumimoji="1" lang="zh-CN" altLang="en-US" dirty="0"/>
              <a:t>，</a:t>
            </a:r>
            <a:r>
              <a:rPr kumimoji="1" lang="en-US" altLang="zh-CN" dirty="0"/>
              <a:t>+</a:t>
            </a:r>
            <a:r>
              <a:rPr kumimoji="1" lang="zh-CN" altLang="en-US" dirty="0"/>
              <a:t>更常用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slice()</a:t>
            </a:r>
            <a:r>
              <a:rPr kumimoji="1" lang="zh-CN" altLang="en-US" dirty="0"/>
              <a:t>    </a:t>
            </a:r>
            <a:r>
              <a:rPr kumimoji="1" lang="en-US" altLang="zh-CN" dirty="0"/>
              <a:t>//</a:t>
            </a:r>
            <a:r>
              <a:rPr kumimoji="1" lang="zh-CN" altLang="en-US" dirty="0"/>
              <a:t>从</a:t>
            </a:r>
            <a:r>
              <a:rPr kumimoji="1" lang="en-US" altLang="zh-CN" dirty="0"/>
              <a:t>start</a:t>
            </a:r>
            <a:r>
              <a:rPr kumimoji="1" lang="zh-CN" altLang="en-US" dirty="0"/>
              <a:t>位置开始，截取到</a:t>
            </a:r>
            <a:r>
              <a:rPr kumimoji="1" lang="en-US" altLang="zh-CN" dirty="0"/>
              <a:t>end</a:t>
            </a:r>
            <a:r>
              <a:rPr kumimoji="1" lang="zh-CN" altLang="en-US" dirty="0"/>
              <a:t>位置，</a:t>
            </a:r>
            <a:r>
              <a:rPr kumimoji="1" lang="en-US" altLang="zh-CN" dirty="0"/>
              <a:t>end</a:t>
            </a:r>
            <a:r>
              <a:rPr kumimoji="1" lang="zh-CN" altLang="en-US" dirty="0"/>
              <a:t>取不到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substring()</a:t>
            </a:r>
            <a:r>
              <a:rPr kumimoji="1" lang="zh-CN" altLang="en-US" dirty="0"/>
              <a:t> </a:t>
            </a:r>
            <a:r>
              <a:rPr kumimoji="1" lang="en-US" altLang="zh-CN" dirty="0"/>
              <a:t>//</a:t>
            </a:r>
            <a:r>
              <a:rPr kumimoji="1" lang="zh-CN" altLang="en-US" dirty="0"/>
              <a:t>从</a:t>
            </a:r>
            <a:r>
              <a:rPr kumimoji="1" lang="en-US" altLang="zh-CN" dirty="0"/>
              <a:t>start</a:t>
            </a:r>
            <a:r>
              <a:rPr kumimoji="1" lang="zh-CN" altLang="en-US" dirty="0"/>
              <a:t>位置开始，截取到</a:t>
            </a:r>
            <a:r>
              <a:rPr kumimoji="1" lang="en-US" altLang="zh-CN" dirty="0"/>
              <a:t>end</a:t>
            </a:r>
            <a:r>
              <a:rPr kumimoji="1" lang="zh-CN" altLang="en-US" dirty="0"/>
              <a:t>位置，</a:t>
            </a:r>
            <a:r>
              <a:rPr kumimoji="1" lang="en-US" altLang="zh-CN" dirty="0"/>
              <a:t>end</a:t>
            </a:r>
            <a:r>
              <a:rPr kumimoji="1" lang="zh-CN" altLang="en-US" dirty="0"/>
              <a:t>取不到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substr</a:t>
            </a:r>
            <a:r>
              <a:rPr kumimoji="1" lang="en-US" altLang="zh-CN" dirty="0"/>
              <a:t>()</a:t>
            </a:r>
            <a:r>
              <a:rPr kumimoji="1" lang="zh-CN" altLang="en-US" dirty="0"/>
              <a:t>  </a:t>
            </a:r>
            <a:r>
              <a:rPr kumimoji="1" lang="en-US" altLang="zh-CN" dirty="0"/>
              <a:t> //</a:t>
            </a:r>
            <a:r>
              <a:rPr kumimoji="1" lang="zh-CN" altLang="en-US" dirty="0"/>
              <a:t>从</a:t>
            </a:r>
            <a:r>
              <a:rPr kumimoji="1" lang="en-US" altLang="zh-CN" dirty="0"/>
              <a:t>start</a:t>
            </a:r>
            <a:r>
              <a:rPr kumimoji="1" lang="zh-CN" altLang="en-US" dirty="0"/>
              <a:t>位置开始，截取</a:t>
            </a:r>
            <a:r>
              <a:rPr kumimoji="1" lang="en-US" altLang="zh-CN" dirty="0"/>
              <a:t>length</a:t>
            </a:r>
            <a:r>
              <a:rPr kumimoji="1" lang="zh-CN" altLang="en-US" dirty="0"/>
              <a:t>个字符</a:t>
            </a:r>
            <a:endParaRPr kumimoji="1" lang="en-US" altLang="zh-CN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11512" y="2647954"/>
            <a:ext cx="4560849" cy="276999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"hello"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charAt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获取指定位置的字符串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1512" y="3189912"/>
            <a:ext cx="5263376" cy="276999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"abcde"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charCodeAt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获取指定位置字符的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ASCII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码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11512" y="4306423"/>
            <a:ext cx="4070195" cy="276999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concat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"defg"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拼接字符串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2391936" y="4884374"/>
            <a:ext cx="5107259" cy="276999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"abcdefg"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从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开始截取到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前的字符串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45686" y="5410893"/>
            <a:ext cx="5497551" cy="276999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"abcdefg"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substring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从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开始截取到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前的字符串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713678" y="6000885"/>
            <a:ext cx="4516244" cy="276999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"abcdefg"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substr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从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开始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截取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个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5469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字符串方法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86766" y="1450975"/>
            <a:ext cx="56014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位置方法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indexOf</a:t>
            </a:r>
            <a:r>
              <a:rPr kumimoji="1" lang="en-US" altLang="zh-CN" dirty="0"/>
              <a:t>()  </a:t>
            </a:r>
            <a:r>
              <a:rPr kumimoji="1" lang="zh-CN" altLang="en-US" dirty="0"/>
              <a:t> </a:t>
            </a:r>
            <a:r>
              <a:rPr kumimoji="1" lang="en-US" altLang="zh-CN" dirty="0"/>
              <a:t>//</a:t>
            </a:r>
            <a:r>
              <a:rPr kumimoji="1" lang="zh-CN" altLang="en-US" dirty="0"/>
              <a:t>返回指定内容在元字符串中的位置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lastIndexOf</a:t>
            </a:r>
            <a:r>
              <a:rPr kumimoji="1" lang="en-US" altLang="zh-CN" dirty="0"/>
              <a:t>()</a:t>
            </a:r>
            <a:r>
              <a:rPr kumimoji="1" lang="zh-CN" altLang="en-US" dirty="0"/>
              <a:t> </a:t>
            </a:r>
            <a:r>
              <a:rPr kumimoji="1" lang="en-US" altLang="zh-CN" dirty="0"/>
              <a:t>//</a:t>
            </a:r>
            <a:r>
              <a:rPr kumimoji="1" lang="zh-CN" altLang="en-US" dirty="0"/>
              <a:t>从后往前找，只找第一个匹配的</a:t>
            </a:r>
            <a:endParaRPr kumimoji="1" lang="en-US" altLang="zh-CN" dirty="0"/>
          </a:p>
          <a:p>
            <a:r>
              <a:rPr kumimoji="1" lang="zh-CN" altLang="en-US" dirty="0"/>
              <a:t>去除空白  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trim()</a:t>
            </a:r>
            <a:r>
              <a:rPr kumimoji="1" lang="zh-CN" altLang="en-US" dirty="0"/>
              <a:t>  </a:t>
            </a:r>
            <a:r>
              <a:rPr kumimoji="1" lang="en-US" altLang="zh-CN" dirty="0"/>
              <a:t>//</a:t>
            </a:r>
            <a:r>
              <a:rPr kumimoji="1" lang="zh-CN" altLang="en-US" dirty="0"/>
              <a:t>只能去除字符串前后的空白</a:t>
            </a:r>
            <a:endParaRPr kumimoji="1" lang="en-US" altLang="zh-CN" dirty="0"/>
          </a:p>
          <a:p>
            <a:r>
              <a:rPr kumimoji="1" lang="zh-CN" altLang="en-US" dirty="0"/>
              <a:t>大小写转换方法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to(Locale)</a:t>
            </a:r>
            <a:r>
              <a:rPr kumimoji="1" lang="en-US" altLang="zh-CN" dirty="0" err="1"/>
              <a:t>UpperCase</a:t>
            </a:r>
            <a:r>
              <a:rPr kumimoji="1" lang="en-US" altLang="zh-CN" dirty="0"/>
              <a:t>()</a:t>
            </a:r>
            <a:r>
              <a:rPr kumimoji="1" lang="zh-CN" altLang="en-US" dirty="0"/>
              <a:t> </a:t>
            </a:r>
            <a:r>
              <a:rPr kumimoji="1" lang="en-US" altLang="zh-CN" dirty="0"/>
              <a:t>//</a:t>
            </a:r>
            <a:r>
              <a:rPr kumimoji="1" lang="zh-CN" altLang="en-US" dirty="0"/>
              <a:t>转换大写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to(Locale)</a:t>
            </a:r>
            <a:r>
              <a:rPr kumimoji="1" lang="en-US" altLang="zh-CN" dirty="0" err="1"/>
              <a:t>LowerCase</a:t>
            </a:r>
            <a:r>
              <a:rPr kumimoji="1" lang="en-US" altLang="zh-CN" dirty="0"/>
              <a:t>()</a:t>
            </a:r>
            <a:r>
              <a:rPr kumimoji="1" lang="zh-CN" altLang="en-US" dirty="0"/>
              <a:t> </a:t>
            </a:r>
            <a:r>
              <a:rPr kumimoji="1" lang="en-US" altLang="zh-CN" dirty="0"/>
              <a:t>//</a:t>
            </a:r>
            <a:r>
              <a:rPr kumimoji="1" lang="zh-CN" altLang="en-US" dirty="0"/>
              <a:t>转换小写</a:t>
            </a:r>
            <a:endParaRPr kumimoji="1" lang="en-US" altLang="zh-CN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98474" y="3970724"/>
            <a:ext cx="4560849" cy="276999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"abcdefg"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indexOf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返回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的索引位置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87323" y="4272250"/>
            <a:ext cx="5958082" cy="830997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"abcdefg"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lastIndexOf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从后向前找到匹配的索引位置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"=="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  abcdefg   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trim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"=="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"abcdefg"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toLocaleUpperCase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"ABCDEFG"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toLocaleLowerCase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9658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字符串方法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98475" y="1648178"/>
            <a:ext cx="755270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search()</a:t>
            </a:r>
          </a:p>
          <a:p>
            <a:r>
              <a:rPr kumimoji="1" lang="en-US" altLang="zh-CN" dirty="0"/>
              <a:t>replace()</a:t>
            </a:r>
          </a:p>
          <a:p>
            <a:r>
              <a:rPr kumimoji="1" lang="en-US" altLang="zh-CN" dirty="0"/>
              <a:t>split()</a:t>
            </a:r>
          </a:p>
          <a:p>
            <a:r>
              <a:rPr kumimoji="1" lang="en-US" altLang="zh-CN" dirty="0" err="1"/>
              <a:t>localeCompare</a:t>
            </a:r>
            <a:r>
              <a:rPr kumimoji="1" lang="en-US" altLang="zh-CN" dirty="0"/>
              <a:t>()</a:t>
            </a:r>
          </a:p>
          <a:p>
            <a:pPr lvl="1"/>
            <a:r>
              <a:rPr kumimoji="1" lang="en-US" altLang="zh-CN" dirty="0"/>
              <a:t>s1.localeCompare(s2)</a:t>
            </a:r>
            <a:r>
              <a:rPr kumimoji="1" lang="zh-CN" altLang="en-US" dirty="0"/>
              <a:t>   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s1</a:t>
            </a:r>
            <a:r>
              <a:rPr kumimoji="1" lang="zh-CN" altLang="en-US" dirty="0"/>
              <a:t> </a:t>
            </a:r>
            <a:r>
              <a:rPr kumimoji="1" lang="en-US" altLang="zh-CN" dirty="0"/>
              <a:t>&gt;</a:t>
            </a:r>
            <a:r>
              <a:rPr kumimoji="1" lang="zh-CN" altLang="en-US" dirty="0"/>
              <a:t> </a:t>
            </a:r>
            <a:r>
              <a:rPr kumimoji="1" lang="en-US" altLang="zh-CN" dirty="0"/>
              <a:t>s2</a:t>
            </a:r>
            <a:r>
              <a:rPr kumimoji="1" lang="zh-CN" altLang="en-US" dirty="0"/>
              <a:t> 返回正数，一般是</a:t>
            </a:r>
            <a:r>
              <a:rPr kumimoji="1" lang="en-US" altLang="zh-CN" dirty="0"/>
              <a:t>1</a:t>
            </a:r>
          </a:p>
          <a:p>
            <a:pPr lvl="2"/>
            <a:r>
              <a:rPr kumimoji="1" lang="en-US" altLang="zh-CN" dirty="0"/>
              <a:t>s1</a:t>
            </a:r>
            <a:r>
              <a:rPr kumimoji="1" lang="zh-CN" altLang="en-US" dirty="0"/>
              <a:t> </a:t>
            </a:r>
            <a:r>
              <a:rPr kumimoji="1" lang="en-US" altLang="zh-CN" dirty="0"/>
              <a:t>==</a:t>
            </a:r>
            <a:r>
              <a:rPr kumimoji="1" lang="zh-CN" altLang="en-US" dirty="0"/>
              <a:t> </a:t>
            </a:r>
            <a:r>
              <a:rPr kumimoji="1" lang="en-US" altLang="zh-CN" dirty="0"/>
              <a:t>s2</a:t>
            </a:r>
            <a:r>
              <a:rPr kumimoji="1" lang="zh-CN" altLang="en-US" dirty="0"/>
              <a:t> 返回</a:t>
            </a:r>
            <a:r>
              <a:rPr kumimoji="1" lang="en-US" altLang="zh-CN" dirty="0"/>
              <a:t>0</a:t>
            </a:r>
          </a:p>
          <a:p>
            <a:pPr lvl="2"/>
            <a:r>
              <a:rPr kumimoji="1" lang="en-US" altLang="zh-CN" dirty="0"/>
              <a:t>s1</a:t>
            </a:r>
            <a:r>
              <a:rPr kumimoji="1" lang="zh-CN" altLang="en-US" dirty="0"/>
              <a:t> </a:t>
            </a:r>
            <a:r>
              <a:rPr kumimoji="1" lang="en-US" altLang="zh-CN" dirty="0"/>
              <a:t>&lt;</a:t>
            </a:r>
            <a:r>
              <a:rPr kumimoji="1" lang="zh-CN" altLang="en-US" dirty="0"/>
              <a:t> </a:t>
            </a:r>
            <a:r>
              <a:rPr kumimoji="1" lang="en-US" altLang="zh-CN" dirty="0"/>
              <a:t>s2</a:t>
            </a:r>
            <a:r>
              <a:rPr kumimoji="1" lang="zh-CN" altLang="en-US" dirty="0"/>
              <a:t>  返回负数，一般是</a:t>
            </a:r>
            <a:r>
              <a:rPr kumimoji="1" lang="en-US" altLang="zh-CN" dirty="0"/>
              <a:t>-1</a:t>
            </a:r>
          </a:p>
          <a:p>
            <a:r>
              <a:rPr kumimoji="1" lang="en-US" altLang="zh-CN" dirty="0" err="1"/>
              <a:t>fromCharCode</a:t>
            </a:r>
            <a:r>
              <a:rPr kumimoji="1" lang="en-US" altLang="zh-CN" dirty="0"/>
              <a:t>()</a:t>
            </a:r>
          </a:p>
          <a:p>
            <a:pPr lvl="1"/>
            <a:r>
              <a:rPr kumimoji="1" lang="en-US" altLang="zh-CN" dirty="0" err="1"/>
              <a:t>String.fromCharCode</a:t>
            </a:r>
            <a:r>
              <a:rPr kumimoji="1" lang="en-US" altLang="zh-CN" dirty="0"/>
              <a:t>(101,102,103)</a:t>
            </a:r>
            <a:r>
              <a:rPr kumimoji="1" lang="zh-CN" altLang="en-US" dirty="0"/>
              <a:t>; </a:t>
            </a:r>
            <a:r>
              <a:rPr kumimoji="1" lang="en-US" altLang="zh-CN" dirty="0"/>
              <a:t>//</a:t>
            </a:r>
            <a:r>
              <a:rPr kumimoji="1" lang="zh-CN" altLang="en-US" dirty="0"/>
              <a:t>把</a:t>
            </a:r>
            <a:r>
              <a:rPr kumimoji="1" lang="en-US" altLang="zh-CN" dirty="0"/>
              <a:t>ASCII</a:t>
            </a:r>
            <a:r>
              <a:rPr kumimoji="1" lang="zh-CN" altLang="en-US" dirty="0"/>
              <a:t>码转换成字符串</a:t>
            </a:r>
            <a:endParaRPr kumimoji="1" lang="en-US" altLang="zh-CN" dirty="0"/>
          </a:p>
          <a:p>
            <a:endParaRPr lang="zh-CN" altLang="en-US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562773" y="1654414"/>
            <a:ext cx="4162736" cy="1938992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查找字符串所在的索引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"abcdefg"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search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指定位置的字符串进行替换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"abcdefg"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replace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"hij"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切割指定符号返回数组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"a-b-c-d-efg"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split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"-"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比较两个字符串大小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"abcdefg"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localeCompare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"abcdef"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把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ASCII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码转字符串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fromCharCode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97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98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99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2751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>
            <a:normAutofit/>
          </a:bodyPr>
          <a:lstStyle/>
          <a:p>
            <a:r>
              <a:rPr kumimoji="1" lang="en-US" altLang="zh-CN"/>
              <a:t>HTML</a:t>
            </a:r>
            <a:r>
              <a:rPr kumimoji="1" lang="zh-CN" altLang="en-US"/>
              <a:t>方法</a:t>
            </a:r>
            <a:r>
              <a:rPr kumimoji="1" lang="en-US" altLang="zh-CN"/>
              <a:t>(</a:t>
            </a:r>
            <a:r>
              <a:rPr kumimoji="1" lang="zh-CN" altLang="en-US"/>
              <a:t>了解</a:t>
            </a:r>
            <a:r>
              <a:rPr kumimoji="1" lang="en-US" altLang="zh-CN"/>
              <a:t>)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3727450" cy="277495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kumimoji="1" lang="en-US" altLang="zh-CN" dirty="0"/>
              <a:t>anchor()</a:t>
            </a:r>
          </a:p>
          <a:p>
            <a:pPr marL="0" indent="0">
              <a:buNone/>
            </a:pPr>
            <a:r>
              <a:rPr kumimoji="1" lang="en-US" altLang="zh-CN" dirty="0"/>
              <a:t>big()</a:t>
            </a:r>
          </a:p>
          <a:p>
            <a:pPr marL="0" indent="0">
              <a:buNone/>
            </a:pPr>
            <a:r>
              <a:rPr kumimoji="1" lang="en-US" altLang="zh-CN" dirty="0"/>
              <a:t>sub()</a:t>
            </a:r>
          </a:p>
          <a:p>
            <a:pPr marL="0" indent="0">
              <a:buNone/>
            </a:pPr>
            <a:r>
              <a:rPr kumimoji="1" lang="en-US" altLang="zh-CN" dirty="0"/>
              <a:t>sup()</a:t>
            </a:r>
          </a:p>
          <a:p>
            <a:pPr marL="0" indent="0">
              <a:buNone/>
            </a:pPr>
            <a:r>
              <a:rPr kumimoji="1" lang="en-US" altLang="zh-CN" dirty="0"/>
              <a:t>link()</a:t>
            </a:r>
          </a:p>
          <a:p>
            <a:pPr marL="0" indent="0">
              <a:buNone/>
            </a:pPr>
            <a:r>
              <a:rPr kumimoji="1" lang="en-US" altLang="zh-CN" dirty="0"/>
              <a:t>bold()</a:t>
            </a:r>
          </a:p>
          <a:p>
            <a:pPr marL="0" indent="0">
              <a:buNone/>
            </a:pPr>
            <a:r>
              <a:rPr kumimoji="1" lang="zh-CN" altLang="en-US" dirty="0"/>
              <a:t>自己玩</a:t>
            </a:r>
            <a:r>
              <a:rPr kumimoji="1" lang="en-US" altLang="zh-CN" dirty="0"/>
              <a:t>,</a:t>
            </a:r>
            <a:r>
              <a:rPr kumimoji="1" lang="zh-CN" altLang="en-US" dirty="0"/>
              <a:t>我们不会这么用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074126" y="2009880"/>
            <a:ext cx="3033133" cy="1200329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anchor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"mj"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bold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240" y="1986234"/>
            <a:ext cx="2133333" cy="1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532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字符串练习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23528" y="1450975"/>
            <a:ext cx="8128000" cy="2482081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 dirty="0"/>
              <a:t>截取字符串</a:t>
            </a:r>
            <a:r>
              <a:rPr lang="en-US" altLang="zh-CN" sz="2000" dirty="0"/>
              <a:t>“</a:t>
            </a:r>
            <a:r>
              <a:rPr lang="zh-CN" altLang="en-US" sz="2000" dirty="0"/>
              <a:t>传说中的永远十八岁的</a:t>
            </a:r>
            <a:r>
              <a:rPr lang="en-US" altLang="zh-CN" sz="2000" dirty="0"/>
              <a:t>24k</a:t>
            </a:r>
            <a:r>
              <a:rPr lang="zh-CN" altLang="en-US" sz="2000" dirty="0"/>
              <a:t>纯帅的小杨</a:t>
            </a:r>
            <a:r>
              <a:rPr lang="en-US" altLang="zh-CN" sz="2000" dirty="0"/>
              <a:t>”</a:t>
            </a:r>
            <a:r>
              <a:rPr lang="zh-CN" altLang="zh-CN" sz="2000" dirty="0"/>
              <a:t>，</a:t>
            </a:r>
            <a:r>
              <a:rPr lang="zh-CN" altLang="en-US" sz="2000" dirty="0"/>
              <a:t>中的</a:t>
            </a:r>
            <a:r>
              <a:rPr lang="en-US" altLang="zh-CN" sz="2000" dirty="0"/>
              <a:t>“</a:t>
            </a:r>
            <a:r>
              <a:rPr lang="zh-CN" altLang="en-US" sz="2000" dirty="0"/>
              <a:t>小杨</a:t>
            </a:r>
            <a:r>
              <a:rPr lang="en-US" altLang="zh-CN" sz="2000" dirty="0"/>
              <a:t>"</a:t>
            </a:r>
          </a:p>
          <a:p>
            <a:pPr marL="0" indent="0">
              <a:buNone/>
            </a:pPr>
            <a:r>
              <a:rPr kumimoji="1" lang="en-US" altLang="zh-CN" sz="2000" dirty="0"/>
              <a:t>“</a:t>
            </a:r>
            <a:r>
              <a:rPr lang="zh-CN" altLang="en-US" sz="2000" dirty="0"/>
              <a:t>传说在传智播客有个讲师叫小杨</a:t>
            </a:r>
            <a:r>
              <a:rPr lang="en-US" altLang="zh-CN" sz="2000" dirty="0"/>
              <a:t>,</a:t>
            </a:r>
            <a:r>
              <a:rPr lang="zh-CN" altLang="en-US" sz="2000" dirty="0"/>
              <a:t>小杨很帅</a:t>
            </a:r>
            <a:r>
              <a:rPr lang="en-US" altLang="zh-CN" sz="2000" dirty="0"/>
              <a:t>,</a:t>
            </a:r>
            <a:r>
              <a:rPr lang="zh-CN" altLang="en-US" sz="2000" dirty="0"/>
              <a:t>很纯洁</a:t>
            </a:r>
            <a:r>
              <a:rPr lang="en-US" altLang="zh-CN" sz="2000" dirty="0"/>
              <a:t>,</a:t>
            </a:r>
            <a:r>
              <a:rPr lang="zh-CN" altLang="en-US" sz="2000" dirty="0"/>
              <a:t>小杨是智慧和勇敢的化身</a:t>
            </a:r>
            <a:r>
              <a:rPr lang="en-US" altLang="zh-CN" sz="2000" dirty="0"/>
              <a:t>.</a:t>
            </a:r>
            <a:r>
              <a:rPr lang="zh-CN" altLang="en-US" sz="2000" dirty="0"/>
              <a:t>第一次听人这么说我不相信</a:t>
            </a:r>
            <a:r>
              <a:rPr lang="en-US" altLang="zh-CN" sz="2000" dirty="0"/>
              <a:t>,</a:t>
            </a:r>
            <a:r>
              <a:rPr lang="zh-CN" altLang="en-US" sz="2000" dirty="0"/>
              <a:t>于是我怀着试试看的心情来到了传智播客</a:t>
            </a:r>
            <a:r>
              <a:rPr lang="en-US" altLang="zh-CN" sz="2000" dirty="0"/>
              <a:t>,</a:t>
            </a:r>
            <a:r>
              <a:rPr lang="zh-CN" altLang="en-US" sz="2000" dirty="0"/>
              <a:t>见到了传说中的小杨。哇塞</a:t>
            </a:r>
            <a:r>
              <a:rPr lang="en-US" altLang="zh-CN" sz="2000" dirty="0"/>
              <a:t>,</a:t>
            </a:r>
            <a:r>
              <a:rPr lang="zh-CN" altLang="en-US" sz="2000" dirty="0"/>
              <a:t>小杨岂止是帅</a:t>
            </a:r>
            <a:r>
              <a:rPr lang="en-US" altLang="zh-CN" sz="2000" dirty="0"/>
              <a:t>,</a:t>
            </a:r>
            <a:r>
              <a:rPr lang="zh-CN" altLang="en-US" sz="2000" dirty="0"/>
              <a:t>简直就是帅的无法用言语来形容</a:t>
            </a:r>
            <a:r>
              <a:rPr lang="en-US" altLang="zh-CN" sz="2000" dirty="0"/>
              <a:t>.”</a:t>
            </a:r>
            <a:endParaRPr lang="zh-CN" altLang="en-US" sz="2000" dirty="0"/>
          </a:p>
          <a:p>
            <a:pPr marL="0" indent="0">
              <a:buNone/>
            </a:pPr>
            <a:r>
              <a:rPr kumimoji="1" lang="zh-CN" altLang="en-US" sz="2000" dirty="0"/>
              <a:t>查找字符串中所有小杨出现的位置</a:t>
            </a:r>
            <a:endParaRPr kumimoji="1" lang="en-US" altLang="zh-CN" sz="2000" dirty="0"/>
          </a:p>
          <a:p>
            <a:pPr marL="0" indent="0">
              <a:buNone/>
            </a:pPr>
            <a:r>
              <a:rPr kumimoji="1" lang="zh-CN" altLang="en-US" sz="2000" dirty="0"/>
              <a:t>把字符串中所有的小杨替换地主</a:t>
            </a:r>
            <a:endParaRPr kumimoji="1" lang="en-US" altLang="zh-CN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88" y="4107766"/>
            <a:ext cx="4247619" cy="17619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007" y="4507767"/>
            <a:ext cx="3133333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248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98474" y="1775255"/>
            <a:ext cx="3025311" cy="4154984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"what are you"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item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str[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;i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;i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charAt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(obj[ch]){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obj[ch]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obj[ch]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maxCount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maxCh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obj){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(maxCount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obj[key])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maxCount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obj[key];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maxCh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(maxCh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"=="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maxCount);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80625" y="247645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判断</a:t>
            </a:r>
            <a:r>
              <a:rPr lang="en-US" altLang="zh-CN" dirty="0"/>
              <a:t>”what are you”</a:t>
            </a:r>
            <a:r>
              <a:rPr lang="zh-CN" altLang="en-US" dirty="0"/>
              <a:t>字符串中出现次数最多的字符，统计这个次数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76957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痛并快乐着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98474" y="1450975"/>
            <a:ext cx="7489826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为什么痛</a:t>
            </a:r>
            <a:r>
              <a:rPr lang="en-US" altLang="zh-CN" sz="2000" b="1" dirty="0">
                <a:solidFill>
                  <a:srgbClr val="FF0000"/>
                </a:solidFill>
              </a:rPr>
              <a:t>?</a:t>
            </a:r>
          </a:p>
          <a:p>
            <a:r>
              <a:rPr lang="zh-CN" altLang="en-US" sz="2000" b="1" dirty="0">
                <a:solidFill>
                  <a:srgbClr val="FF0000"/>
                </a:solidFill>
              </a:rPr>
              <a:t>因为没对象</a:t>
            </a:r>
            <a:r>
              <a:rPr lang="en-US" altLang="zh-CN" sz="2000" b="1" dirty="0">
                <a:solidFill>
                  <a:srgbClr val="FF0000"/>
                </a:solidFill>
              </a:rPr>
              <a:t>,</a:t>
            </a:r>
            <a:r>
              <a:rPr lang="zh-CN" altLang="en-US" sz="2000" b="1" dirty="0">
                <a:solidFill>
                  <a:srgbClr val="FF0000"/>
                </a:solidFill>
              </a:rPr>
              <a:t>外人看来我们是单身贵族</a:t>
            </a:r>
            <a:r>
              <a:rPr lang="en-US" altLang="zh-CN" sz="2000" b="1" dirty="0">
                <a:solidFill>
                  <a:srgbClr val="FF0000"/>
                </a:solidFill>
              </a:rPr>
              <a:t>,</a:t>
            </a:r>
            <a:r>
              <a:rPr lang="zh-CN" altLang="en-US" sz="2000" b="1" dirty="0">
                <a:solidFill>
                  <a:srgbClr val="FF0000"/>
                </a:solidFill>
              </a:rPr>
              <a:t>然而内在就是一个单身屌丝狗</a:t>
            </a:r>
            <a:r>
              <a:rPr lang="en-US" altLang="zh-CN" sz="2000" b="1" dirty="0">
                <a:solidFill>
                  <a:srgbClr val="FF0000"/>
                </a:solidFill>
              </a:rPr>
              <a:t>!</a:t>
            </a:r>
          </a:p>
          <a:p>
            <a:r>
              <a:rPr lang="zh-CN" altLang="en-US" sz="2000" b="1" dirty="0">
                <a:solidFill>
                  <a:srgbClr val="FF0000"/>
                </a:solidFill>
              </a:rPr>
              <a:t>为什么快乐</a:t>
            </a:r>
            <a:r>
              <a:rPr lang="en-US" altLang="zh-CN" sz="2000" b="1" dirty="0">
                <a:solidFill>
                  <a:srgbClr val="FF0000"/>
                </a:solidFill>
              </a:rPr>
              <a:t>?</a:t>
            </a:r>
          </a:p>
          <a:p>
            <a:r>
              <a:rPr lang="zh-CN" altLang="en-US" sz="2000" b="1" dirty="0">
                <a:solidFill>
                  <a:srgbClr val="FF0000"/>
                </a:solidFill>
              </a:rPr>
              <a:t>一旦掌握面向对象这种思想后</a:t>
            </a:r>
            <a:r>
              <a:rPr lang="en-US" altLang="zh-CN" sz="2000" b="1" dirty="0">
                <a:solidFill>
                  <a:srgbClr val="FF0000"/>
                </a:solidFill>
              </a:rPr>
              <a:t>,</a:t>
            </a:r>
            <a:r>
              <a:rPr lang="en-US" altLang="zh-CN" sz="2000" b="1" dirty="0" err="1">
                <a:solidFill>
                  <a:srgbClr val="FF0000"/>
                </a:solidFill>
              </a:rPr>
              <a:t>yy</a:t>
            </a:r>
            <a:r>
              <a:rPr lang="zh-CN" altLang="en-US" sz="2000" b="1" dirty="0">
                <a:solidFill>
                  <a:srgbClr val="FF0000"/>
                </a:solidFill>
              </a:rPr>
              <a:t>又提升了一个高度：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en-US" altLang="zh-CN" sz="2400" b="1" dirty="0">
                <a:solidFill>
                  <a:srgbClr val="FF0000"/>
                </a:solidFill>
              </a:rPr>
              <a:t>Everything is object</a:t>
            </a:r>
          </a:p>
          <a:p>
            <a:r>
              <a:rPr lang="zh-CN" altLang="en-US" sz="2400" b="1" dirty="0">
                <a:solidFill>
                  <a:srgbClr val="FF0000"/>
                </a:solidFill>
              </a:rPr>
              <a:t>目标</a:t>
            </a:r>
            <a:r>
              <a:rPr lang="en-US" altLang="zh-CN" sz="2400" b="1" dirty="0">
                <a:solidFill>
                  <a:srgbClr val="FF0000"/>
                </a:solidFill>
              </a:rPr>
              <a:t>:</a:t>
            </a:r>
            <a:r>
              <a:rPr lang="zh-CN" altLang="en-US" sz="2400" b="1" dirty="0">
                <a:solidFill>
                  <a:schemeClr val="accent1"/>
                </a:solidFill>
              </a:rPr>
              <a:t>找对象</a:t>
            </a:r>
            <a:r>
              <a:rPr lang="en-US" altLang="zh-CN" sz="2400" b="1" dirty="0">
                <a:solidFill>
                  <a:schemeClr val="accent1"/>
                </a:solidFill>
              </a:rPr>
              <a:t>,</a:t>
            </a:r>
            <a:r>
              <a:rPr lang="zh-CN" altLang="en-US" sz="2400" b="1" dirty="0">
                <a:solidFill>
                  <a:schemeClr val="accent1"/>
                </a:solidFill>
              </a:rPr>
              <a:t>自定义构造函数</a:t>
            </a:r>
            <a:r>
              <a:rPr lang="en-US" altLang="zh-CN" sz="2400" b="1" dirty="0">
                <a:solidFill>
                  <a:schemeClr val="accent1"/>
                </a:solidFill>
              </a:rPr>
              <a:t>,</a:t>
            </a:r>
            <a:r>
              <a:rPr lang="zh-CN" altLang="en-US" sz="2400" b="1" dirty="0">
                <a:solidFill>
                  <a:schemeClr val="accent1"/>
                </a:solidFill>
              </a:rPr>
              <a:t>创建自定义对象</a:t>
            </a:r>
            <a:endParaRPr lang="en-US" altLang="zh-CN" sz="2400" b="1" dirty="0">
              <a:solidFill>
                <a:schemeClr val="accent1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优点：</a:t>
            </a:r>
            <a:r>
              <a:rPr lang="zh-CN" altLang="zh-CN" sz="2400" dirty="0">
                <a:solidFill>
                  <a:srgbClr val="FF0000"/>
                </a:solidFill>
              </a:rPr>
              <a:t>大幅度提高软件项目的成功率</a:t>
            </a:r>
            <a:r>
              <a:rPr lang="zh-CN" altLang="en-US" sz="2400" dirty="0">
                <a:solidFill>
                  <a:srgbClr val="FF0000"/>
                </a:solidFill>
              </a:rPr>
              <a:t>、</a:t>
            </a:r>
            <a:r>
              <a:rPr lang="zh-CN" altLang="zh-CN" sz="2400" dirty="0">
                <a:solidFill>
                  <a:srgbClr val="FF0000"/>
                </a:solidFill>
              </a:rPr>
              <a:t>减少维护费</a:t>
            </a:r>
            <a:r>
              <a:rPr lang="zh-CN" altLang="en-US" sz="2400" dirty="0">
                <a:solidFill>
                  <a:srgbClr val="FF0000"/>
                </a:solidFill>
              </a:rPr>
              <a:t>、</a:t>
            </a:r>
            <a:r>
              <a:rPr lang="zh-CN" altLang="zh-CN" sz="2400" dirty="0">
                <a:solidFill>
                  <a:srgbClr val="FF0000"/>
                </a:solidFill>
              </a:rPr>
              <a:t>提高可移植性和可靠性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为什么学习对象</a:t>
            </a:r>
            <a:r>
              <a:rPr lang="en-US" altLang="zh-CN" sz="2400" dirty="0">
                <a:solidFill>
                  <a:srgbClr val="FF0000"/>
                </a:solidFill>
              </a:rPr>
              <a:t>,</a:t>
            </a:r>
            <a:r>
              <a:rPr lang="zh-CN" altLang="en-US" sz="2400" dirty="0">
                <a:solidFill>
                  <a:srgbClr val="FF0000"/>
                </a:solidFill>
              </a:rPr>
              <a:t>学习对象就是为了封装一些方法，把数据传给方法</a:t>
            </a:r>
            <a:r>
              <a:rPr lang="en-US" altLang="zh-CN" sz="2400" dirty="0">
                <a:solidFill>
                  <a:srgbClr val="FF0000"/>
                </a:solidFill>
              </a:rPr>
              <a:t>,</a:t>
            </a:r>
            <a:r>
              <a:rPr lang="zh-CN" altLang="en-US" sz="2400" dirty="0">
                <a:solidFill>
                  <a:srgbClr val="FF0000"/>
                </a:solidFill>
              </a:rPr>
              <a:t>使用更方便。</a:t>
            </a:r>
            <a:endParaRPr lang="zh-CN" altLang="zh-C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8294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字符串练习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611560" y="1438910"/>
            <a:ext cx="8128000" cy="308768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zh-TW" altLang="en-US" dirty="0"/>
              <a:t>给定一个字符串如：</a:t>
            </a:r>
            <a:r>
              <a:rPr lang="en-US" altLang="zh-TW" dirty="0"/>
              <a:t>”</a:t>
            </a:r>
            <a:r>
              <a:rPr lang="en-US" altLang="zh-TW" dirty="0" err="1"/>
              <a:t>fsfafcaa</a:t>
            </a:r>
            <a:r>
              <a:rPr lang="en-US" altLang="zh-TW" dirty="0"/>
              <a:t>”</a:t>
            </a:r>
            <a:r>
              <a:rPr lang="zh-TW" altLang="en-US" dirty="0"/>
              <a:t>问题如下：</a:t>
            </a:r>
            <a:r>
              <a:rPr lang="zh-TW" altLang="en-US" dirty="0">
                <a:latin typeface="+mn-ea"/>
              </a:rPr>
              <a:t> </a:t>
            </a:r>
          </a:p>
          <a:p>
            <a:pPr marL="228600" lvl="1" indent="0">
              <a:buNone/>
            </a:pPr>
            <a:r>
              <a:rPr lang="en-US" altLang="zh-TW" dirty="0">
                <a:latin typeface="+mn-ea"/>
              </a:rPr>
              <a:t>1</a:t>
            </a:r>
            <a:r>
              <a:rPr lang="zh-TW" altLang="en-US" dirty="0">
                <a:latin typeface="+mn-ea"/>
              </a:rPr>
              <a:t>、 字符串的长度 </a:t>
            </a:r>
          </a:p>
          <a:p>
            <a:pPr marL="228600" lvl="1" indent="0">
              <a:buNone/>
            </a:pPr>
            <a:r>
              <a:rPr lang="en-US" altLang="zh-TW" dirty="0">
                <a:latin typeface="+mn-ea"/>
              </a:rPr>
              <a:t>2</a:t>
            </a:r>
            <a:r>
              <a:rPr lang="zh-TW" altLang="en-US" dirty="0">
                <a:latin typeface="+mn-ea"/>
              </a:rPr>
              <a:t>、 取出指定位置的字符，如：</a:t>
            </a:r>
            <a:r>
              <a:rPr lang="en-US" altLang="zh-TW" dirty="0">
                <a:latin typeface="+mn-ea"/>
              </a:rPr>
              <a:t>0,3,5,9</a:t>
            </a:r>
            <a:r>
              <a:rPr lang="zh-TW" altLang="en-US" dirty="0">
                <a:latin typeface="+mn-ea"/>
              </a:rPr>
              <a:t>等 </a:t>
            </a:r>
          </a:p>
          <a:p>
            <a:pPr marL="228600" lvl="1" indent="0">
              <a:buNone/>
            </a:pPr>
            <a:r>
              <a:rPr lang="en-US" altLang="zh-TW" dirty="0">
                <a:latin typeface="+mn-ea"/>
              </a:rPr>
              <a:t>3</a:t>
            </a:r>
            <a:r>
              <a:rPr lang="zh-TW" altLang="en-US" dirty="0">
                <a:latin typeface="+mn-ea"/>
              </a:rPr>
              <a:t>、 查找指定字符是否在以上字符串中存在，如：</a:t>
            </a:r>
            <a:r>
              <a:rPr lang="en-US" altLang="zh-TW" dirty="0" err="1">
                <a:latin typeface="+mn-ea"/>
              </a:rPr>
              <a:t>i</a:t>
            </a:r>
            <a:r>
              <a:rPr lang="zh-TW" altLang="en-US" dirty="0">
                <a:latin typeface="+mn-ea"/>
              </a:rPr>
              <a:t>，</a:t>
            </a:r>
            <a:r>
              <a:rPr lang="en-US" altLang="zh-TW" dirty="0">
                <a:latin typeface="+mn-ea"/>
              </a:rPr>
              <a:t>c </a:t>
            </a:r>
            <a:r>
              <a:rPr lang="zh-TW" altLang="en-US" dirty="0">
                <a:latin typeface="+mn-ea"/>
              </a:rPr>
              <a:t>，</a:t>
            </a:r>
            <a:r>
              <a:rPr lang="en-US" altLang="zh-TW" dirty="0">
                <a:latin typeface="+mn-ea"/>
              </a:rPr>
              <a:t>b</a:t>
            </a:r>
            <a:r>
              <a:rPr lang="zh-TW" altLang="en-US" dirty="0">
                <a:latin typeface="+mn-ea"/>
              </a:rPr>
              <a:t>等 </a:t>
            </a:r>
            <a:endParaRPr lang="en-US" altLang="zh-TW" dirty="0">
              <a:latin typeface="+mn-ea"/>
            </a:endParaRPr>
          </a:p>
          <a:p>
            <a:pPr marL="228600" lvl="1" indent="0">
              <a:buNone/>
            </a:pPr>
            <a:r>
              <a:rPr lang="en-US" altLang="zh-TW" dirty="0">
                <a:latin typeface="+mn-ea"/>
              </a:rPr>
              <a:t>4</a:t>
            </a:r>
            <a:r>
              <a:rPr lang="zh-TW" altLang="en-US" dirty="0">
                <a:latin typeface="+mn-ea"/>
              </a:rPr>
              <a:t>、 替换指定的字符，如：</a:t>
            </a:r>
            <a:r>
              <a:rPr lang="en-US" altLang="zh-TW" dirty="0">
                <a:latin typeface="+mn-ea"/>
              </a:rPr>
              <a:t>g</a:t>
            </a:r>
            <a:r>
              <a:rPr lang="zh-TW" altLang="en-US" dirty="0">
                <a:latin typeface="+mn-ea"/>
              </a:rPr>
              <a:t>替换为</a:t>
            </a:r>
            <a:r>
              <a:rPr lang="en-US" altLang="zh-TW" dirty="0">
                <a:latin typeface="+mn-ea"/>
              </a:rPr>
              <a:t>22,ss</a:t>
            </a:r>
            <a:r>
              <a:rPr lang="zh-TW" altLang="en-US" dirty="0">
                <a:latin typeface="+mn-ea"/>
              </a:rPr>
              <a:t>替换为</a:t>
            </a:r>
            <a:r>
              <a:rPr lang="en-US" altLang="zh-TW" dirty="0">
                <a:latin typeface="+mn-ea"/>
              </a:rPr>
              <a:t>b</a:t>
            </a:r>
            <a:r>
              <a:rPr lang="zh-TW" altLang="en-US" dirty="0">
                <a:latin typeface="+mn-ea"/>
              </a:rPr>
              <a:t>等操作方法 </a:t>
            </a:r>
          </a:p>
          <a:p>
            <a:pPr marL="228600" lvl="1" indent="0">
              <a:buNone/>
            </a:pPr>
            <a:r>
              <a:rPr lang="en-US" altLang="zh-TW" dirty="0">
                <a:latin typeface="+mn-ea"/>
              </a:rPr>
              <a:t>5</a:t>
            </a:r>
            <a:r>
              <a:rPr lang="zh-TW" altLang="en-US" dirty="0">
                <a:latin typeface="+mn-ea"/>
              </a:rPr>
              <a:t>、 截取指定开始位置到结束位置的字符串，如：取得</a:t>
            </a:r>
            <a:r>
              <a:rPr lang="en-US" altLang="zh-TW" dirty="0">
                <a:latin typeface="+mn-ea"/>
              </a:rPr>
              <a:t>1-5</a:t>
            </a:r>
            <a:r>
              <a:rPr lang="zh-TW" altLang="en-US" dirty="0">
                <a:latin typeface="+mn-ea"/>
              </a:rPr>
              <a:t>的字符串</a:t>
            </a:r>
            <a:endParaRPr lang="en-US" altLang="zh-TW" dirty="0">
              <a:latin typeface="+mn-ea"/>
            </a:endParaRPr>
          </a:p>
          <a:p>
            <a:pPr marL="228600" lvl="1" indent="0">
              <a:buNone/>
            </a:pPr>
            <a:r>
              <a:rPr lang="en-US" altLang="zh-TW" dirty="0">
                <a:latin typeface="+mn-ea"/>
              </a:rPr>
              <a:t>6</a:t>
            </a:r>
            <a:r>
              <a:rPr lang="zh-TW" altLang="en-US" dirty="0">
                <a:latin typeface="+mn-ea"/>
              </a:rPr>
              <a:t>、 找出以上字符串中出现次数最多的字符和出现的次数 </a:t>
            </a:r>
          </a:p>
          <a:p>
            <a:pPr marL="228600" lvl="1" indent="0">
              <a:buNone/>
            </a:pPr>
            <a:r>
              <a:rPr lang="en-US" altLang="zh-TW" dirty="0">
                <a:latin typeface="+mn-ea"/>
              </a:rPr>
              <a:t>7</a:t>
            </a:r>
            <a:r>
              <a:rPr lang="zh-TW" altLang="en-US" dirty="0">
                <a:latin typeface="+mn-ea"/>
              </a:rPr>
              <a:t>、 遍历字符串，并将遍历出的字符两头添加符号“</a:t>
            </a:r>
            <a:r>
              <a:rPr lang="en-US" altLang="zh-TW" dirty="0">
                <a:latin typeface="+mn-ea"/>
              </a:rPr>
              <a:t>@”</a:t>
            </a:r>
            <a:r>
              <a:rPr lang="zh-TW" altLang="en-US" dirty="0">
                <a:latin typeface="+mn-ea"/>
              </a:rPr>
              <a:t>输出至当前的文档页面。 </a:t>
            </a:r>
            <a:endParaRPr kumimoji="1"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405273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en-US" altLang="zh-CN" dirty="0"/>
              <a:t>Math</a:t>
            </a:r>
            <a:r>
              <a:rPr lang="zh-CN" altLang="en-US" dirty="0"/>
              <a:t>对象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95536" y="1450975"/>
            <a:ext cx="8128000" cy="497205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</a:rPr>
              <a:t>Math</a:t>
            </a:r>
            <a:r>
              <a:rPr lang="zh-CN" altLang="en-US" b="1" dirty="0">
                <a:solidFill>
                  <a:schemeClr val="tx1"/>
                </a:solidFill>
              </a:rPr>
              <a:t>对象中提供了很多静态的属性和方法</a:t>
            </a:r>
            <a:endParaRPr lang="en-US" altLang="zh-CN" b="1" dirty="0">
              <a:solidFill>
                <a:schemeClr val="tx1"/>
              </a:solidFill>
            </a:endParaRPr>
          </a:p>
          <a:p>
            <a:pPr marL="228600" lvl="1" indent="0">
              <a:buNone/>
            </a:pPr>
            <a:r>
              <a:rPr lang="zh-CN" altLang="en-US" b="1" dirty="0">
                <a:solidFill>
                  <a:schemeClr val="tx1"/>
                </a:solidFill>
              </a:rPr>
              <a:t>属性</a:t>
            </a:r>
            <a:endParaRPr lang="en-US" altLang="zh-CN" b="1" dirty="0">
              <a:solidFill>
                <a:schemeClr val="tx1"/>
              </a:solidFill>
            </a:endParaRPr>
          </a:p>
          <a:p>
            <a:pPr marL="457200" lvl="2" indent="0">
              <a:buNone/>
            </a:pPr>
            <a:r>
              <a:rPr lang="en-US" altLang="zh-CN" b="1" dirty="0" err="1">
                <a:solidFill>
                  <a:schemeClr val="tx1"/>
                </a:solidFill>
              </a:rPr>
              <a:t>Math.PI</a:t>
            </a:r>
            <a:endParaRPr lang="en-US" altLang="zh-CN" b="1" dirty="0">
              <a:solidFill>
                <a:schemeClr val="tx1"/>
              </a:solidFill>
            </a:endParaRPr>
          </a:p>
          <a:p>
            <a:pPr marL="228600" lvl="1" indent="0">
              <a:buNone/>
            </a:pPr>
            <a:r>
              <a:rPr lang="zh-CN" altLang="en-US" b="1" dirty="0">
                <a:solidFill>
                  <a:schemeClr val="tx1"/>
                </a:solidFill>
              </a:rPr>
              <a:t>方法</a:t>
            </a:r>
            <a:endParaRPr lang="en-US" altLang="zh-CN" b="1" dirty="0">
              <a:solidFill>
                <a:schemeClr val="tx1"/>
              </a:solidFill>
            </a:endParaRPr>
          </a:p>
          <a:p>
            <a:pPr marL="457200" lvl="2" indent="0">
              <a:buNone/>
            </a:pPr>
            <a:r>
              <a:rPr lang="en-US" altLang="zh-CN" b="1" dirty="0" err="1">
                <a:solidFill>
                  <a:schemeClr val="tx1"/>
                </a:solidFill>
              </a:rPr>
              <a:t>Math.min</a:t>
            </a:r>
            <a:r>
              <a:rPr lang="en-US" altLang="zh-CN" b="1" dirty="0">
                <a:solidFill>
                  <a:schemeClr val="tx1"/>
                </a:solidFill>
              </a:rPr>
              <a:t>()   </a:t>
            </a:r>
            <a:r>
              <a:rPr lang="en-US" altLang="zh-CN" b="1" dirty="0" err="1">
                <a:solidFill>
                  <a:schemeClr val="tx1"/>
                </a:solidFill>
              </a:rPr>
              <a:t>Math.max</a:t>
            </a:r>
            <a:r>
              <a:rPr lang="en-US" altLang="zh-CN" b="1" dirty="0">
                <a:solidFill>
                  <a:schemeClr val="tx1"/>
                </a:solidFill>
              </a:rPr>
              <a:t>()</a:t>
            </a:r>
          </a:p>
          <a:p>
            <a:pPr marL="457200" lvl="2" indent="0">
              <a:buNone/>
            </a:pPr>
            <a:r>
              <a:rPr lang="en-US" altLang="zh-CN" b="1" dirty="0" err="1">
                <a:solidFill>
                  <a:schemeClr val="tx1"/>
                </a:solidFill>
              </a:rPr>
              <a:t>Math.ceil</a:t>
            </a:r>
            <a:r>
              <a:rPr lang="en-US" altLang="zh-CN" b="1" dirty="0">
                <a:solidFill>
                  <a:schemeClr val="tx1"/>
                </a:solidFill>
              </a:rPr>
              <a:t>()  </a:t>
            </a:r>
            <a:r>
              <a:rPr lang="zh-CN" altLang="en-US" b="1" dirty="0">
                <a:solidFill>
                  <a:schemeClr val="tx1"/>
                </a:solidFill>
              </a:rPr>
              <a:t>天花板  </a:t>
            </a:r>
            <a:r>
              <a:rPr lang="en-US" altLang="zh-CN" b="1" dirty="0">
                <a:solidFill>
                  <a:schemeClr val="tx1"/>
                </a:solidFill>
              </a:rPr>
              <a:t> </a:t>
            </a:r>
            <a:r>
              <a:rPr lang="en-US" altLang="zh-CN" b="1" dirty="0" err="1">
                <a:solidFill>
                  <a:schemeClr val="tx1"/>
                </a:solidFill>
              </a:rPr>
              <a:t>Math.floor</a:t>
            </a:r>
            <a:r>
              <a:rPr lang="en-US" altLang="zh-CN" b="1" dirty="0">
                <a:solidFill>
                  <a:schemeClr val="tx1"/>
                </a:solidFill>
              </a:rPr>
              <a:t>()  </a:t>
            </a:r>
            <a:r>
              <a:rPr lang="zh-CN" altLang="en-US" b="1" dirty="0">
                <a:solidFill>
                  <a:schemeClr val="tx1"/>
                </a:solidFill>
              </a:rPr>
              <a:t>地板   </a:t>
            </a:r>
            <a:r>
              <a:rPr lang="en-US" altLang="zh-CN" b="1" dirty="0" err="1">
                <a:solidFill>
                  <a:schemeClr val="tx1"/>
                </a:solidFill>
              </a:rPr>
              <a:t>Math.round</a:t>
            </a:r>
            <a:r>
              <a:rPr lang="en-US" altLang="zh-CN" b="1" dirty="0">
                <a:solidFill>
                  <a:schemeClr val="tx1"/>
                </a:solidFill>
              </a:rPr>
              <a:t>() </a:t>
            </a:r>
            <a:r>
              <a:rPr lang="zh-CN" altLang="en-US" b="1" dirty="0">
                <a:solidFill>
                  <a:schemeClr val="tx1"/>
                </a:solidFill>
              </a:rPr>
              <a:t>四舍五入</a:t>
            </a:r>
            <a:endParaRPr lang="en-US" altLang="zh-CN" b="1" dirty="0">
              <a:solidFill>
                <a:schemeClr val="tx1"/>
              </a:solidFill>
            </a:endParaRPr>
          </a:p>
          <a:p>
            <a:pPr marL="457200" lvl="2" indent="0">
              <a:buNone/>
            </a:pPr>
            <a:r>
              <a:rPr lang="en-US" altLang="zh-CN" b="1" dirty="0" err="1">
                <a:solidFill>
                  <a:schemeClr val="tx1"/>
                </a:solidFill>
              </a:rPr>
              <a:t>Math.random</a:t>
            </a:r>
            <a:r>
              <a:rPr lang="en-US" altLang="zh-CN" b="1" dirty="0">
                <a:solidFill>
                  <a:schemeClr val="tx1"/>
                </a:solidFill>
              </a:rPr>
              <a:t>()  </a:t>
            </a:r>
            <a:r>
              <a:rPr lang="zh-CN" altLang="en-US" b="1" dirty="0">
                <a:solidFill>
                  <a:schemeClr val="tx1"/>
                </a:solidFill>
              </a:rPr>
              <a:t>随机数 </a:t>
            </a:r>
            <a:r>
              <a:rPr lang="en-US" altLang="zh-CN" b="1" dirty="0">
                <a:solidFill>
                  <a:schemeClr val="tx1"/>
                </a:solidFill>
              </a:rPr>
              <a:t>[0-1)</a:t>
            </a:r>
          </a:p>
          <a:p>
            <a:pPr marL="685800" lvl="3" indent="0">
              <a:buNone/>
            </a:pPr>
            <a:r>
              <a:rPr lang="en-US" altLang="zh-CN" b="1" dirty="0" err="1">
                <a:solidFill>
                  <a:schemeClr val="tx1"/>
                </a:solidFill>
              </a:rPr>
              <a:t>parseInt</a:t>
            </a:r>
            <a:r>
              <a:rPr lang="en-US" altLang="zh-CN" b="1" dirty="0">
                <a:solidFill>
                  <a:schemeClr val="tx1"/>
                </a:solidFill>
              </a:rPr>
              <a:t>( </a:t>
            </a:r>
            <a:r>
              <a:rPr lang="en-US" altLang="zh-CN" b="1" dirty="0" err="1">
                <a:solidFill>
                  <a:schemeClr val="tx1"/>
                </a:solidFill>
              </a:rPr>
              <a:t>Math.random</a:t>
            </a:r>
            <a:r>
              <a:rPr lang="en-US" altLang="zh-CN" b="1" dirty="0">
                <a:solidFill>
                  <a:schemeClr val="tx1"/>
                </a:solidFill>
              </a:rPr>
              <a:t>() * 10 + 1)      [1-10]</a:t>
            </a:r>
          </a:p>
          <a:p>
            <a:pPr marL="685800" lvl="3" indent="0">
              <a:buNone/>
            </a:pPr>
            <a:r>
              <a:rPr lang="en-US" altLang="zh-CN" b="1" dirty="0" err="1">
                <a:solidFill>
                  <a:schemeClr val="tx1"/>
                </a:solidFill>
              </a:rPr>
              <a:t>parseInt</a:t>
            </a:r>
            <a:r>
              <a:rPr lang="en-US" altLang="zh-CN" b="1" dirty="0">
                <a:solidFill>
                  <a:schemeClr val="tx1"/>
                </a:solidFill>
              </a:rPr>
              <a:t>( </a:t>
            </a:r>
            <a:r>
              <a:rPr lang="en-US" altLang="zh-CN" b="1" dirty="0" err="1">
                <a:solidFill>
                  <a:schemeClr val="tx1"/>
                </a:solidFill>
              </a:rPr>
              <a:t>Math.random</a:t>
            </a:r>
            <a:r>
              <a:rPr lang="en-US" altLang="zh-CN" b="1" dirty="0">
                <a:solidFill>
                  <a:schemeClr val="tx1"/>
                </a:solidFill>
              </a:rPr>
              <a:t>() * 9 + 2)   [2-10]</a:t>
            </a:r>
          </a:p>
          <a:p>
            <a:pPr marL="0" indent="0">
              <a:buNone/>
            </a:pPr>
            <a:r>
              <a:rPr lang="en-US" altLang="zh-CN" b="1" dirty="0" err="1">
                <a:solidFill>
                  <a:schemeClr val="tx1"/>
                </a:solidFill>
              </a:rPr>
              <a:t>Math.abs</a:t>
            </a:r>
            <a:r>
              <a:rPr lang="en-US" altLang="zh-CN" b="1" dirty="0">
                <a:solidFill>
                  <a:schemeClr val="tx1"/>
                </a:solidFill>
              </a:rPr>
              <a:t>()</a:t>
            </a:r>
          </a:p>
          <a:p>
            <a:pPr marL="0" indent="0">
              <a:buNone/>
            </a:pPr>
            <a:r>
              <a:rPr lang="en-US" altLang="zh-CN" b="1" dirty="0" err="1">
                <a:solidFill>
                  <a:schemeClr val="tx1"/>
                </a:solidFill>
              </a:rPr>
              <a:t>Math.power</a:t>
            </a:r>
            <a:r>
              <a:rPr lang="en-US" altLang="zh-CN" b="1" dirty="0">
                <a:solidFill>
                  <a:schemeClr val="tx1"/>
                </a:solidFill>
              </a:rPr>
              <a:t>(</a:t>
            </a:r>
            <a:r>
              <a:rPr lang="en-US" altLang="zh-CN" b="1" dirty="0" err="1">
                <a:solidFill>
                  <a:schemeClr val="tx1"/>
                </a:solidFill>
              </a:rPr>
              <a:t>num,power</a:t>
            </a:r>
            <a:r>
              <a:rPr lang="en-US" altLang="zh-CN" b="1" dirty="0">
                <a:solidFill>
                  <a:schemeClr val="tx1"/>
                </a:solidFill>
              </a:rPr>
              <a:t>)  </a:t>
            </a:r>
            <a:r>
              <a:rPr lang="en-US" altLang="zh-CN" b="1" dirty="0" err="1">
                <a:solidFill>
                  <a:schemeClr val="tx1"/>
                </a:solidFill>
              </a:rPr>
              <a:t>num</a:t>
            </a:r>
            <a:r>
              <a:rPr lang="zh-CN" altLang="en-US" b="1" dirty="0">
                <a:solidFill>
                  <a:schemeClr val="tx1"/>
                </a:solidFill>
              </a:rPr>
              <a:t>的</a:t>
            </a:r>
            <a:r>
              <a:rPr lang="en-US" altLang="zh-CN" b="1" dirty="0">
                <a:solidFill>
                  <a:schemeClr val="tx1"/>
                </a:solidFill>
              </a:rPr>
              <a:t>power</a:t>
            </a:r>
            <a:r>
              <a:rPr lang="zh-CN" altLang="en-US" b="1" dirty="0">
                <a:solidFill>
                  <a:schemeClr val="tx1"/>
                </a:solidFill>
              </a:rPr>
              <a:t>次幂</a:t>
            </a:r>
            <a:endParaRPr lang="en-US" altLang="zh-CN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b="1" dirty="0" err="1">
                <a:solidFill>
                  <a:schemeClr val="tx1"/>
                </a:solidFill>
              </a:rPr>
              <a:t>Math.sqrt</a:t>
            </a:r>
            <a:r>
              <a:rPr lang="en-US" altLang="zh-CN" b="1" dirty="0">
                <a:solidFill>
                  <a:schemeClr val="tx1"/>
                </a:solidFill>
              </a:rPr>
              <a:t>(</a:t>
            </a:r>
            <a:r>
              <a:rPr lang="en-US" altLang="zh-CN" b="1" dirty="0" err="1">
                <a:solidFill>
                  <a:schemeClr val="tx1"/>
                </a:solidFill>
              </a:rPr>
              <a:t>num</a:t>
            </a:r>
            <a:r>
              <a:rPr lang="en-US" altLang="zh-CN" b="1" dirty="0">
                <a:solidFill>
                  <a:schemeClr val="tx1"/>
                </a:solidFill>
              </a:rPr>
              <a:t>)  </a:t>
            </a:r>
            <a:r>
              <a:rPr lang="en-US" altLang="zh-CN" b="1" dirty="0" err="1">
                <a:solidFill>
                  <a:schemeClr val="tx1"/>
                </a:solidFill>
              </a:rPr>
              <a:t>num</a:t>
            </a:r>
            <a:r>
              <a:rPr lang="zh-CN" altLang="en-US" b="1" dirty="0">
                <a:solidFill>
                  <a:schemeClr val="tx1"/>
                </a:solidFill>
              </a:rPr>
              <a:t>开平方</a:t>
            </a:r>
            <a:endParaRPr lang="en-US" altLang="zh-CN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b="1" dirty="0" err="1">
                <a:solidFill>
                  <a:schemeClr val="tx1"/>
                </a:solidFill>
              </a:rPr>
              <a:t>Math.sin</a:t>
            </a:r>
            <a:r>
              <a:rPr lang="en-US" altLang="zh-CN" b="1" dirty="0">
                <a:solidFill>
                  <a:schemeClr val="tx1"/>
                </a:solidFill>
              </a:rPr>
              <a:t>()</a:t>
            </a:r>
          </a:p>
          <a:p>
            <a:pPr marL="0" indent="0">
              <a:buNone/>
            </a:pPr>
            <a:r>
              <a:rPr lang="en-US" altLang="zh-CN" b="1" dirty="0" err="1">
                <a:solidFill>
                  <a:schemeClr val="tx1"/>
                </a:solidFill>
              </a:rPr>
              <a:t>Math.cos</a:t>
            </a:r>
            <a:r>
              <a:rPr lang="en-US" altLang="zh-CN" b="1" dirty="0">
                <a:solidFill>
                  <a:schemeClr val="tx1"/>
                </a:solidFill>
              </a:rPr>
              <a:t>()</a:t>
            </a:r>
            <a:endParaRPr lang="zh-CN" altLang="en-US" b="1" dirty="0">
              <a:solidFill>
                <a:schemeClr val="tx1"/>
              </a:solidFill>
            </a:endParaRPr>
          </a:p>
          <a:p>
            <a:pPr marL="685800" lvl="3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985215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en-US" altLang="zh-CN" dirty="0"/>
              <a:t>Math</a:t>
            </a:r>
            <a:r>
              <a:rPr lang="zh-CN" altLang="en-US" dirty="0"/>
              <a:t>对象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11513" y="1389867"/>
            <a:ext cx="5642516" cy="452431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返回多个数中的最大值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返回多个数中的最小值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向下取整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45.84334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向上取整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ceil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5.4443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四舍五入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round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67.55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随机数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0-1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随机数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1-10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parseInt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()*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随机数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1-100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parseInt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()*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873083" y="2330594"/>
            <a:ext cx="3878115" cy="2308324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返回绝对值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abs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(-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//4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次幂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pow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开平方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sqrt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返回正弦值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sin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0552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8825" y="1459881"/>
            <a:ext cx="693673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zh-CN" altLang="en-US" sz="2000" b="1" dirty="0">
                <a:solidFill>
                  <a:srgbClr val="FF0000"/>
                </a:solidFill>
              </a:rPr>
              <a:t>对象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:(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可以这么理解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)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看得见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,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摸得到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,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具体特指的某一个东西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.</a:t>
            </a:r>
          </a:p>
          <a:p>
            <a:r>
              <a:rPr kumimoji="1" lang="zh-CN" altLang="en-US" sz="2000" b="1" dirty="0">
                <a:solidFill>
                  <a:schemeClr val="accent1"/>
                </a:solidFill>
              </a:rPr>
              <a:t>对象具有特征和行为</a:t>
            </a:r>
            <a:r>
              <a:rPr kumimoji="1" lang="en-US" altLang="zh-CN" sz="2000" b="1" dirty="0">
                <a:solidFill>
                  <a:schemeClr val="accent1"/>
                </a:solidFill>
              </a:rPr>
              <a:t>,</a:t>
            </a:r>
            <a:r>
              <a:rPr kumimoji="1" lang="zh-CN" altLang="en-US" sz="2000" b="1" dirty="0">
                <a:solidFill>
                  <a:schemeClr val="accent1"/>
                </a:solidFill>
              </a:rPr>
              <a:t>可以封装一些数据</a:t>
            </a:r>
            <a:r>
              <a:rPr kumimoji="1" lang="en-US" altLang="zh-CN" sz="2000" b="1" dirty="0">
                <a:solidFill>
                  <a:schemeClr val="accent1"/>
                </a:solidFill>
              </a:rPr>
              <a:t>.</a:t>
            </a:r>
          </a:p>
          <a:p>
            <a:r>
              <a:rPr kumimoji="1" lang="zh-CN" altLang="en-US" dirty="0">
                <a:solidFill>
                  <a:srgbClr val="FF0000"/>
                </a:solidFill>
              </a:rPr>
              <a:t>举例子</a:t>
            </a:r>
            <a:r>
              <a:rPr kumimoji="1" lang="en-US" altLang="zh-CN" dirty="0">
                <a:solidFill>
                  <a:srgbClr val="FF0000"/>
                </a:solidFill>
              </a:rPr>
              <a:t>:</a:t>
            </a:r>
          </a:p>
          <a:p>
            <a:r>
              <a:rPr kumimoji="1" lang="zh-CN" altLang="en-US" dirty="0">
                <a:solidFill>
                  <a:srgbClr val="FF0000"/>
                </a:solidFill>
              </a:rPr>
              <a:t>打游戏</a:t>
            </a:r>
            <a:r>
              <a:rPr kumimoji="1" lang="en-US" altLang="zh-CN" dirty="0">
                <a:solidFill>
                  <a:srgbClr val="FF0000"/>
                </a:solidFill>
              </a:rPr>
              <a:t>:http://www.codecombat.cn/</a:t>
            </a:r>
          </a:p>
          <a:p>
            <a:r>
              <a:rPr kumimoji="1" lang="zh-CN" altLang="en-US" b="1" dirty="0">
                <a:solidFill>
                  <a:srgbClr val="FF0000"/>
                </a:solidFill>
              </a:rPr>
              <a:t>面向对象和基于对象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r>
              <a:rPr kumimoji="1" lang="zh-CN" altLang="en-US" dirty="0"/>
              <a:t>面向对象：可以创建自定义的类型、很好的支持继承和多态。</a:t>
            </a:r>
            <a:endParaRPr kumimoji="1" lang="en-US" altLang="zh-CN" dirty="0"/>
          </a:p>
          <a:p>
            <a:r>
              <a:rPr kumimoji="1" lang="zh-CN" altLang="en-US" dirty="0"/>
              <a:t>面向对象的语言</a:t>
            </a:r>
            <a:r>
              <a:rPr kumimoji="1" lang="en-US" altLang="zh-CN" dirty="0" err="1"/>
              <a:t>c++</a:t>
            </a:r>
            <a:r>
              <a:rPr kumimoji="1" lang="en-US" altLang="zh-CN" dirty="0"/>
              <a:t>/java/c#...</a:t>
            </a:r>
          </a:p>
          <a:p>
            <a:r>
              <a:rPr kumimoji="1" lang="zh-CN" altLang="en-US" dirty="0"/>
              <a:t>面向对象的特征：封装、继承、多态</a:t>
            </a:r>
            <a:endParaRPr kumimoji="1" lang="en-US" altLang="zh-CN" dirty="0"/>
          </a:p>
          <a:p>
            <a:r>
              <a:rPr kumimoji="1" lang="zh-CN" altLang="en-US" dirty="0"/>
              <a:t>万物皆对象</a:t>
            </a:r>
            <a:r>
              <a:rPr kumimoji="1" lang="en-US" altLang="zh-CN" dirty="0"/>
              <a:t>,</a:t>
            </a:r>
            <a:r>
              <a:rPr kumimoji="1" lang="zh-CN" altLang="en-US" dirty="0"/>
              <a:t>世间的一切事物都可以用对象来描述</a:t>
            </a:r>
            <a:endParaRPr kumimoji="1" lang="en-US" altLang="zh-CN" dirty="0"/>
          </a:p>
          <a:p>
            <a:r>
              <a:rPr kumimoji="1" lang="zh-CN" altLang="en-US" b="1" dirty="0">
                <a:solidFill>
                  <a:srgbClr val="FF0000"/>
                </a:solidFill>
              </a:rPr>
              <a:t>基于对象</a:t>
            </a:r>
            <a:r>
              <a:rPr kumimoji="1" lang="zh-CN" altLang="en-US" dirty="0"/>
              <a:t>：无法创建自定义的类型、</a:t>
            </a:r>
            <a:endParaRPr kumimoji="1" lang="en-US" altLang="zh-CN" dirty="0"/>
          </a:p>
          <a:p>
            <a:r>
              <a:rPr kumimoji="1" lang="zh-CN" altLang="en-US" dirty="0"/>
              <a:t>不能很好的支持继承和多态。基于对象的语言</a:t>
            </a:r>
            <a:r>
              <a:rPr kumimoji="1" lang="en-US" altLang="zh-CN" dirty="0"/>
              <a:t>JavaScript</a:t>
            </a:r>
          </a:p>
          <a:p>
            <a:r>
              <a:rPr kumimoji="1" lang="zh-CN" altLang="en-US" dirty="0"/>
              <a:t>但是</a:t>
            </a:r>
            <a:r>
              <a:rPr kumimoji="1" lang="en-US" altLang="zh-CN" dirty="0"/>
              <a:t>:</a:t>
            </a:r>
            <a:r>
              <a:rPr kumimoji="1" lang="en-US" altLang="zh-CN" dirty="0" err="1"/>
              <a:t>js</a:t>
            </a:r>
            <a:r>
              <a:rPr kumimoji="1" lang="zh-CN" altLang="en-US" dirty="0"/>
              <a:t>可以模拟面向对象</a:t>
            </a:r>
            <a:r>
              <a:rPr kumimoji="1" lang="en-US" altLang="zh-CN" dirty="0"/>
              <a:t>,</a:t>
            </a:r>
            <a:r>
              <a:rPr kumimoji="1" lang="zh-CN" altLang="en-US" dirty="0"/>
              <a:t>本身不具备面向对象的特征。</a:t>
            </a:r>
            <a:endParaRPr kumimoji="1" lang="en-US" altLang="zh-CN" dirty="0"/>
          </a:p>
        </p:txBody>
      </p:sp>
      <p:sp>
        <p:nvSpPr>
          <p:cNvPr id="3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面向对象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320" y="2273902"/>
            <a:ext cx="2561905" cy="3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25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 dirty="0" err="1"/>
              <a:t>Js</a:t>
            </a:r>
            <a:r>
              <a:rPr kumimoji="1" lang="zh-CN" altLang="en-US" dirty="0"/>
              <a:t>中的对象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98474" y="1648178"/>
            <a:ext cx="835201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rgbClr val="FF0000"/>
                </a:solidFill>
              </a:rPr>
              <a:t>js</a:t>
            </a:r>
            <a:r>
              <a:rPr lang="zh-CN" altLang="en-US" sz="2400" b="1" dirty="0">
                <a:solidFill>
                  <a:srgbClr val="FF0000"/>
                </a:solidFill>
              </a:rPr>
              <a:t>中的</a:t>
            </a:r>
            <a:r>
              <a:rPr lang="zh-CN" altLang="en-US" sz="3200" b="1" dirty="0">
                <a:solidFill>
                  <a:srgbClr val="FF0000"/>
                </a:solidFill>
              </a:rPr>
              <a:t>对象就是无序属性的集合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r>
              <a:rPr kumimoji="1" lang="zh-CN" altLang="en-US" sz="2400" b="1" dirty="0"/>
              <a:t>其属性可以包含基本值、对象或函数。对象就是一组没有顺序的值。我们可以把</a:t>
            </a:r>
            <a:r>
              <a:rPr kumimoji="1" lang="en-US" altLang="zh-CN" sz="2400" b="1" dirty="0"/>
              <a:t>JavaScript</a:t>
            </a:r>
            <a:r>
              <a:rPr kumimoji="1" lang="zh-CN" altLang="en-US" sz="2400" b="1" dirty="0"/>
              <a:t>中的对象想象成键值对，其中值可以是数据和函数。</a:t>
            </a:r>
            <a:endParaRPr kumimoji="1" lang="en-US" altLang="zh-CN" sz="2400" b="1" dirty="0"/>
          </a:p>
          <a:p>
            <a:r>
              <a:rPr kumimoji="1" lang="zh-CN" altLang="en-US" sz="2400" b="1" dirty="0">
                <a:solidFill>
                  <a:srgbClr val="FF0000"/>
                </a:solidFill>
              </a:rPr>
              <a:t>对象的行为和特征</a:t>
            </a:r>
            <a:endParaRPr kumimoji="1" lang="en-US" altLang="zh-CN" sz="2400" b="1" dirty="0">
              <a:solidFill>
                <a:srgbClr val="FF0000"/>
              </a:solidFill>
            </a:endParaRPr>
          </a:p>
          <a:p>
            <a:r>
              <a:rPr kumimoji="1" lang="zh-CN" altLang="en-US" sz="2400" b="1" dirty="0">
                <a:solidFill>
                  <a:srgbClr val="FF0000"/>
                </a:solidFill>
              </a:rPr>
              <a:t>特征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---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属性</a:t>
            </a:r>
            <a:endParaRPr kumimoji="1" lang="en-US" altLang="zh-CN" sz="2400" b="1" dirty="0">
              <a:solidFill>
                <a:srgbClr val="FF0000"/>
              </a:solidFill>
            </a:endParaRPr>
          </a:p>
          <a:p>
            <a:r>
              <a:rPr kumimoji="1" lang="zh-CN" altLang="en-US" sz="2400" b="1" dirty="0">
                <a:solidFill>
                  <a:srgbClr val="FF0000"/>
                </a:solidFill>
              </a:rPr>
              <a:t>行为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---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方法</a:t>
            </a:r>
            <a:endParaRPr kumimoji="1" lang="en-US" altLang="zh-CN" sz="2400" b="1" dirty="0">
              <a:solidFill>
                <a:srgbClr val="FF0000"/>
              </a:solidFill>
            </a:endParaRPr>
          </a:p>
          <a:p>
            <a:r>
              <a:rPr kumimoji="1" lang="zh-CN" altLang="en-US" sz="2400" b="1" dirty="0"/>
              <a:t>学生的行为</a:t>
            </a:r>
            <a:r>
              <a:rPr kumimoji="1" lang="en-US" altLang="zh-CN" sz="2400" b="1" dirty="0"/>
              <a:t>:</a:t>
            </a:r>
            <a:r>
              <a:rPr kumimoji="1" lang="zh-CN" altLang="en-US" sz="2400" b="1" dirty="0"/>
              <a:t>吃饭</a:t>
            </a:r>
            <a:r>
              <a:rPr kumimoji="1" lang="en-US" altLang="zh-CN" sz="2400" b="1" dirty="0"/>
              <a:t>,</a:t>
            </a:r>
            <a:r>
              <a:rPr kumimoji="1" lang="zh-CN" altLang="en-US" sz="2400" b="1" dirty="0"/>
              <a:t>睡觉</a:t>
            </a:r>
            <a:r>
              <a:rPr kumimoji="1" lang="en-US" altLang="zh-CN" sz="2400" b="1" dirty="0"/>
              <a:t>,</a:t>
            </a:r>
            <a:r>
              <a:rPr kumimoji="1" lang="zh-CN" altLang="en-US" sz="2400" b="1" dirty="0"/>
              <a:t>学习</a:t>
            </a:r>
            <a:r>
              <a:rPr kumimoji="1" lang="en-US" altLang="zh-CN" sz="2400" b="1" dirty="0"/>
              <a:t>…</a:t>
            </a:r>
          </a:p>
          <a:p>
            <a:r>
              <a:rPr kumimoji="1" lang="zh-CN" altLang="en-US" sz="2400" b="1" dirty="0"/>
              <a:t>学生的特征</a:t>
            </a:r>
            <a:r>
              <a:rPr kumimoji="1" lang="en-US" altLang="zh-CN" sz="2400" b="1" dirty="0"/>
              <a:t>:</a:t>
            </a:r>
            <a:r>
              <a:rPr kumimoji="1" lang="zh-CN" altLang="en-US" sz="2400" b="1" dirty="0"/>
              <a:t>名字</a:t>
            </a:r>
            <a:r>
              <a:rPr kumimoji="1" lang="en-US" altLang="zh-CN" sz="2400" b="1" dirty="0"/>
              <a:t>,</a:t>
            </a:r>
            <a:r>
              <a:rPr kumimoji="1" lang="zh-CN" altLang="en-US" sz="2400" b="1" dirty="0"/>
              <a:t>性别</a:t>
            </a:r>
            <a:r>
              <a:rPr kumimoji="1" lang="en-US" altLang="zh-CN" sz="2400" b="1" dirty="0"/>
              <a:t>,</a:t>
            </a:r>
            <a:r>
              <a:rPr kumimoji="1" lang="zh-CN" altLang="en-US" sz="2400" b="1" dirty="0"/>
              <a:t>身高</a:t>
            </a:r>
            <a:r>
              <a:rPr kumimoji="1" lang="en-US" altLang="zh-CN" sz="2400" b="1" dirty="0"/>
              <a:t>,</a:t>
            </a:r>
            <a:r>
              <a:rPr kumimoji="1" lang="zh-CN" altLang="en-US" sz="2400" b="1" dirty="0"/>
              <a:t>体重</a:t>
            </a:r>
            <a:r>
              <a:rPr kumimoji="1" lang="en-US" altLang="zh-CN" sz="2400" b="1" dirty="0"/>
              <a:t>…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426" y="2898352"/>
            <a:ext cx="26035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82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创建对象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944523" y="2681868"/>
            <a:ext cx="4675692" cy="3231654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创建了一个空对象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此时的对象没有任何的行为和特征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为对象增加属性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特征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student.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二狗子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student.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为对象增加方法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行为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student.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eat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大口吃榴莲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函数表达式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赋值语句加分号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student.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play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在当前对象的方法中使用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this,this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就是当前的这个对象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玩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(student.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(student.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student.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eat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student.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play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电脑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98473" y="1895799"/>
            <a:ext cx="81285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b="1" dirty="0"/>
              <a:t>如何创建对象</a:t>
            </a:r>
            <a:r>
              <a:rPr kumimoji="1" lang="en-US" altLang="zh-CN" b="1" dirty="0"/>
              <a:t>:</a:t>
            </a:r>
            <a:r>
              <a:rPr kumimoji="1" lang="zh-CN" altLang="en-US" b="1" dirty="0"/>
              <a:t>使用关键字</a:t>
            </a:r>
            <a:r>
              <a:rPr kumimoji="1" lang="en-US" altLang="zh-CN" b="1" dirty="0"/>
              <a:t>:new Object();</a:t>
            </a:r>
            <a:r>
              <a:rPr kumimoji="1" lang="zh-CN" altLang="en-US" b="1" dirty="0"/>
              <a:t>此时在内存中开辟了一块空间</a:t>
            </a:r>
            <a:r>
              <a:rPr kumimoji="1" lang="en-US" altLang="zh-CN" b="1" dirty="0"/>
              <a:t>,</a:t>
            </a:r>
            <a:r>
              <a:rPr kumimoji="1" lang="zh-CN" altLang="en-US" b="1" dirty="0"/>
              <a:t>并且创建了一个没有任何属性和方法的对象。</a:t>
            </a:r>
          </a:p>
        </p:txBody>
      </p:sp>
    </p:spTree>
    <p:extLst>
      <p:ext uri="{BB962C8B-B14F-4D97-AF65-F5344CB8AC3E}">
        <p14:creationId xmlns:p14="http://schemas.microsoft.com/office/powerpoint/2010/main" val="2314136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构造函数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56737" y="2956228"/>
            <a:ext cx="835201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new</a:t>
            </a:r>
            <a:r>
              <a:rPr kumimoji="1" lang="zh-CN" altLang="en-US" dirty="0"/>
              <a:t> </a:t>
            </a:r>
            <a:r>
              <a:rPr kumimoji="1" lang="en-US" altLang="zh-CN" dirty="0"/>
              <a:t>Object()</a:t>
            </a:r>
          </a:p>
          <a:p>
            <a:r>
              <a:rPr kumimoji="1" lang="en-US" altLang="zh-CN" dirty="0"/>
              <a:t>new</a:t>
            </a:r>
            <a:r>
              <a:rPr kumimoji="1" lang="zh-CN" altLang="en-US" dirty="0"/>
              <a:t>后面调用方法，调用的方法，我们称为构造函数。</a:t>
            </a:r>
            <a:r>
              <a:rPr kumimoji="1" lang="en-US" altLang="zh-CN" dirty="0"/>
              <a:t>Object()</a:t>
            </a:r>
            <a:r>
              <a:rPr kumimoji="1" lang="zh-CN" altLang="en-US" dirty="0"/>
              <a:t> 我们把他视为一个构造函数，构造函数的本质就是一个函数，只不过构造函数的目的是为了创建新对象，为新对象进行初始化</a:t>
            </a:r>
            <a:r>
              <a:rPr kumimoji="1" lang="en-US" altLang="zh-CN" dirty="0"/>
              <a:t>(</a:t>
            </a:r>
            <a:r>
              <a:rPr kumimoji="1" lang="zh-CN" altLang="en-US" dirty="0"/>
              <a:t>设置对象的属性</a:t>
            </a:r>
            <a:r>
              <a:rPr kumimoji="1" lang="en-US" altLang="zh-CN" dirty="0"/>
              <a:t>)</a:t>
            </a:r>
          </a:p>
          <a:p>
            <a:r>
              <a:rPr kumimoji="1" lang="zh-CN" altLang="en-US" dirty="0"/>
              <a:t>构造函数解释</a:t>
            </a:r>
            <a:r>
              <a:rPr kumimoji="1" lang="en-US" altLang="zh-CN" dirty="0"/>
              <a:t>:</a:t>
            </a:r>
            <a:r>
              <a:rPr kumimoji="1" lang="zh-CN" altLang="en-US" dirty="0"/>
              <a:t>构建一个对象并且返回。</a:t>
            </a:r>
            <a:endParaRPr kumimoji="1" lang="en-US" altLang="zh-CN" dirty="0"/>
          </a:p>
          <a:p>
            <a:r>
              <a:rPr kumimoji="1" lang="en-US" altLang="zh-CN" sz="2000" b="1" dirty="0">
                <a:solidFill>
                  <a:srgbClr val="FF0000"/>
                </a:solidFill>
              </a:rPr>
              <a:t>new Object()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开辟了空间，返回新的对象</a:t>
            </a:r>
            <a:r>
              <a:rPr kumimoji="1" lang="en-US" altLang="zh-CN" sz="2000" b="1" dirty="0">
                <a:solidFill>
                  <a:schemeClr val="tx2"/>
                </a:solidFill>
              </a:rPr>
              <a:t>…</a:t>
            </a:r>
          </a:p>
          <a:p>
            <a:r>
              <a:rPr kumimoji="1" lang="zh-CN" altLang="en-US" sz="2400" dirty="0">
                <a:solidFill>
                  <a:srgbClr val="FF0000"/>
                </a:solidFill>
              </a:rPr>
              <a:t>函数和方法的区别</a:t>
            </a:r>
            <a:r>
              <a:rPr kumimoji="1" lang="en-US" altLang="zh-CN" sz="2400" dirty="0">
                <a:solidFill>
                  <a:srgbClr val="FF0000"/>
                </a:solidFill>
              </a:rPr>
              <a:t>:</a:t>
            </a:r>
          </a:p>
          <a:p>
            <a:r>
              <a:rPr kumimoji="1" lang="zh-CN" altLang="en-US" sz="2400" dirty="0">
                <a:solidFill>
                  <a:srgbClr val="FF0000"/>
                </a:solidFill>
              </a:rPr>
              <a:t>函数</a:t>
            </a:r>
            <a:r>
              <a:rPr kumimoji="1" lang="en-US" altLang="zh-CN" sz="2400" dirty="0">
                <a:solidFill>
                  <a:srgbClr val="FF0000"/>
                </a:solidFill>
              </a:rPr>
              <a:t>:</a:t>
            </a:r>
            <a:r>
              <a:rPr kumimoji="1" lang="zh-CN" altLang="en-US" sz="2400" dirty="0">
                <a:solidFill>
                  <a:srgbClr val="FF0000"/>
                </a:solidFill>
              </a:rPr>
              <a:t>直接调用的</a:t>
            </a:r>
            <a:endParaRPr kumimoji="1" lang="en-US" altLang="zh-CN" sz="2400" dirty="0">
              <a:solidFill>
                <a:srgbClr val="FF0000"/>
              </a:solidFill>
            </a:endParaRPr>
          </a:p>
          <a:p>
            <a:r>
              <a:rPr kumimoji="1" lang="zh-CN" altLang="en-US" sz="2400" dirty="0">
                <a:solidFill>
                  <a:srgbClr val="FF0000"/>
                </a:solidFill>
              </a:rPr>
              <a:t>方法</a:t>
            </a:r>
            <a:r>
              <a:rPr kumimoji="1" lang="en-US" altLang="zh-CN" sz="2400" dirty="0">
                <a:solidFill>
                  <a:srgbClr val="FF0000"/>
                </a:solidFill>
              </a:rPr>
              <a:t>:</a:t>
            </a:r>
            <a:r>
              <a:rPr kumimoji="1" lang="zh-CN" altLang="en-US" sz="2400" dirty="0">
                <a:solidFill>
                  <a:srgbClr val="FF0000"/>
                </a:solidFill>
              </a:rPr>
              <a:t>对象调用的</a:t>
            </a:r>
            <a:endParaRPr kumimoji="1" lang="en-US" altLang="zh-CN" sz="2400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626" y="4714701"/>
            <a:ext cx="1914286" cy="9523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12" y="1671856"/>
            <a:ext cx="6047619" cy="1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23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如何创建多个对象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98474" y="1448773"/>
            <a:ext cx="8352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创建一个有很多属性和方法的对象需要很多代码，那么如果想要创建多个对象怎么办</a:t>
            </a:r>
            <a:r>
              <a:rPr lang="en-US" altLang="zh-CN" dirty="0"/>
              <a:t>?</a:t>
            </a:r>
            <a:r>
              <a:rPr lang="zh-CN" altLang="en-US" dirty="0"/>
              <a:t>可以复制代码</a:t>
            </a:r>
            <a:r>
              <a:rPr lang="en-US" altLang="zh-CN" dirty="0"/>
              <a:t>,</a:t>
            </a:r>
            <a:r>
              <a:rPr lang="zh-CN" altLang="en-US" dirty="0"/>
              <a:t>复制代码的时候就可以考虑使用函数了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98474" y="2075898"/>
            <a:ext cx="6158804" cy="2862322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createStudent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//name,age,sex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是局部变量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stu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//stu.name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和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stu.age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和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stu.sex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是对象的属性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stu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stu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stu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stu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sayHi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我叫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年龄是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性别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//end sayHi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stu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//end createStudent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stu1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createStudent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良辰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男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stu2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createStudent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日天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24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男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stu3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createStudent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凤姐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34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女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239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2977</Words>
  <Application>Microsoft Office PowerPoint</Application>
  <PresentationFormat>全屏显示(4:3)</PresentationFormat>
  <Paragraphs>353</Paragraphs>
  <Slides>43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3" baseType="lpstr">
      <vt:lpstr>Eurostile</vt:lpstr>
      <vt:lpstr>新細明體</vt:lpstr>
      <vt:lpstr>等线</vt:lpstr>
      <vt:lpstr>宋体</vt:lpstr>
      <vt:lpstr>微软雅黑</vt:lpstr>
      <vt:lpstr>Arial</vt:lpstr>
      <vt:lpstr>Calibri</vt:lpstr>
      <vt:lpstr>Consolas</vt:lpstr>
      <vt:lpstr>Wingdings</vt:lpstr>
      <vt:lpstr>Office 主题</vt:lpstr>
      <vt:lpstr>PowerPoint 演示文稿</vt:lpstr>
      <vt:lpstr>PowerPoint 演示文稿</vt:lpstr>
      <vt:lpstr>PowerPoint 演示文稿</vt:lpstr>
      <vt:lpstr>痛并快乐着</vt:lpstr>
      <vt:lpstr>面向对象</vt:lpstr>
      <vt:lpstr>Js中的对象</vt:lpstr>
      <vt:lpstr>创建对象</vt:lpstr>
      <vt:lpstr>构造函数</vt:lpstr>
      <vt:lpstr>如何创建多个对象</vt:lpstr>
      <vt:lpstr>自定义构造函数</vt:lpstr>
      <vt:lpstr>总结this</vt:lpstr>
      <vt:lpstr>更简单的方式创建对象</vt:lpstr>
      <vt:lpstr>介绍:JSON</vt:lpstr>
      <vt:lpstr>遍历对象的属性</vt:lpstr>
      <vt:lpstr>基本类型和引用类型</vt:lpstr>
      <vt:lpstr>基本类型赋值效果图</vt:lpstr>
      <vt:lpstr>引用类型赋值效果图</vt:lpstr>
      <vt:lpstr>基本类型作为函数参数传递(值传递)</vt:lpstr>
      <vt:lpstr>引用类型作为函数参数传递(引用传递)</vt:lpstr>
      <vt:lpstr>数组Array</vt:lpstr>
      <vt:lpstr>数组中常用方法</vt:lpstr>
      <vt:lpstr>数组中常用的方法</vt:lpstr>
      <vt:lpstr>数组中常用的方法</vt:lpstr>
      <vt:lpstr>数组练习</vt:lpstr>
      <vt:lpstr>日期对象Date</vt:lpstr>
      <vt:lpstr>日期转换</vt:lpstr>
      <vt:lpstr>日期转换</vt:lpstr>
      <vt:lpstr>日期格式化方法</vt:lpstr>
      <vt:lpstr>获取日期中指定部分</vt:lpstr>
      <vt:lpstr>自己写一个方法返回指定的日期格式</vt:lpstr>
      <vt:lpstr>基本包装类型(理解)</vt:lpstr>
      <vt:lpstr>基本包装类型</vt:lpstr>
      <vt:lpstr>String类型</vt:lpstr>
      <vt:lpstr>字符串方法</vt:lpstr>
      <vt:lpstr>字符串方法</vt:lpstr>
      <vt:lpstr>字符串方法</vt:lpstr>
      <vt:lpstr>HTML方法(了解)</vt:lpstr>
      <vt:lpstr>字符串练习</vt:lpstr>
      <vt:lpstr>PowerPoint 演示文稿</vt:lpstr>
      <vt:lpstr>字符串练习</vt:lpstr>
      <vt:lpstr>Math对象</vt:lpstr>
      <vt:lpstr>Math对象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面向对象</dc:title>
  <dc:creator>小杨</dc:creator>
  <cp:lastModifiedBy>Administrator</cp:lastModifiedBy>
  <cp:revision>47</cp:revision>
  <dcterms:created xsi:type="dcterms:W3CDTF">2015-06-29T07:19:00Z</dcterms:created>
  <dcterms:modified xsi:type="dcterms:W3CDTF">2016-09-12T14:51:54Z</dcterms:modified>
  <cp:version>2.0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2052-10.1.0.5777</vt:lpwstr>
  </property>
</Properties>
</file>